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68" r:id="rId2"/>
    <p:sldId id="303" r:id="rId3"/>
    <p:sldId id="294" r:id="rId4"/>
    <p:sldId id="296" r:id="rId5"/>
    <p:sldId id="304" r:id="rId6"/>
    <p:sldId id="274" r:id="rId7"/>
    <p:sldId id="306" r:id="rId8"/>
    <p:sldId id="305" r:id="rId9"/>
    <p:sldId id="300" r:id="rId10"/>
    <p:sldId id="301" r:id="rId11"/>
  </p:sldIdLst>
  <p:sldSz cx="12192000" cy="6858000"/>
  <p:notesSz cx="12192000" cy="6858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15:guide id="1" orient="horz" pos="2160">
          <p15:clr>
            <a:srgbClr val="A4A3A4"/>
          </p15:clr>
        </p15:guide>
        <p15:guide id="2" pos="38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32" autoAdjust="0"/>
    <p:restoredTop sz="94708" autoAdjust="0"/>
  </p:normalViewPr>
  <p:slideViewPr>
    <p:cSldViewPr>
      <p:cViewPr varScale="1">
        <p:scale>
          <a:sx n="114" d="100"/>
          <a:sy n="114" d="100"/>
        </p:scale>
        <p:origin x="-714" y="-10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119" d="100"/>
          <a:sy n="119" d="100"/>
        </p:scale>
        <p:origin x="1068" y="84"/>
      </p:cViewPr>
      <p:guideLst>
        <p:guide orient="horz" pos="2160"/>
        <p:guide pos="384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E9084D7D-9E30-4CB1-8A13-B8B9F027ECC9}" type="datetimeFigureOut">
              <a:rPr lang="zh-CN" altLang="en-US" smtClean="0"/>
              <a:t>2021/4/16</a:t>
            </a:fld>
            <a:endParaRPr lang="zh-CN" altLang="en-US"/>
          </a:p>
        </p:txBody>
      </p:sp>
      <p:sp>
        <p:nvSpPr>
          <p:cNvPr id="4" name="幻灯片图像占位符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E42DFEF6-8813-4359-B9D4-573EB2FD9928}" type="slidenum">
              <a:rPr lang="zh-CN" altLang="en-US" smtClean="0"/>
              <a:t>‹#›</a:t>
            </a:fld>
            <a:endParaRPr lang="zh-CN" altLang="en-US"/>
          </a:p>
        </p:txBody>
      </p:sp>
    </p:spTree>
    <p:extLst>
      <p:ext uri="{BB962C8B-B14F-4D97-AF65-F5344CB8AC3E}">
        <p14:creationId xmlns:p14="http://schemas.microsoft.com/office/powerpoint/2010/main" val="1849262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4904" y="304800"/>
            <a:ext cx="1450848" cy="513588"/>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200" b="1" i="0">
                <a:solidFill>
                  <a:schemeClr val="tx1"/>
                </a:solidFill>
                <a:latin typeface="微软雅黑" panose="020B0503020204020204" charset="-122"/>
                <a:cs typeface="微软雅黑" panose="020B0503020204020204" charset="-122"/>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微软雅黑" panose="020B0503020204020204" charset="-122"/>
                <a:cs typeface="微软雅黑" panose="020B0503020204020204" charset="-122"/>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605027" y="373379"/>
            <a:ext cx="2136648" cy="513588"/>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200" b="1" i="0">
                <a:solidFill>
                  <a:schemeClr val="tx1"/>
                </a:solidFill>
                <a:latin typeface="微软雅黑" panose="020B0503020204020204" charset="-122"/>
                <a:cs typeface="微软雅黑" panose="020B0503020204020204" charset="-122"/>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48D2DA8-4F20-4A0C-8E38-B4A50377C842}" type="datetimeFigureOut">
              <a:rPr lang="zh-CN" altLang="en-US" smtClean="0"/>
              <a:t>2021/4/16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38297B-34B4-4743-93AE-B149E90122D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489962" y="121412"/>
            <a:ext cx="7212075" cy="513715"/>
          </a:xfrm>
          <a:prstGeom prst="rect">
            <a:avLst/>
          </a:prstGeom>
        </p:spPr>
        <p:txBody>
          <a:bodyPr wrap="square" lIns="0" tIns="0" rIns="0" bIns="0">
            <a:spAutoFit/>
          </a:bodyPr>
          <a:lstStyle>
            <a:lvl1pPr>
              <a:defRPr sz="3200" b="1" i="0">
                <a:solidFill>
                  <a:schemeClr val="tx1"/>
                </a:solidFill>
                <a:latin typeface="微软雅黑" panose="020B0503020204020204" charset="-122"/>
                <a:cs typeface="微软雅黑" panose="020B0503020204020204" charset="-122"/>
              </a:defRPr>
            </a:lvl1pPr>
          </a:lstStyle>
          <a:p>
            <a:endParaRPr/>
          </a:p>
        </p:txBody>
      </p:sp>
      <p:sp>
        <p:nvSpPr>
          <p:cNvPr id="3" name="Holder 3"/>
          <p:cNvSpPr>
            <a:spLocks noGrp="1"/>
          </p:cNvSpPr>
          <p:nvPr>
            <p:ph type="body" idx="1"/>
          </p:nvPr>
        </p:nvSpPr>
        <p:spPr>
          <a:xfrm>
            <a:off x="1986788" y="1151001"/>
            <a:ext cx="8218423" cy="225488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4/16/2021</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szjjpower.cn/" TargetMode="External"/><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hyperlink" Target="mailto:2880362299@qq.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package" Target="../embeddings/Microsoft_Excel____1.xlsx"/><Relationship Id="rId3" Type="http://schemas.openxmlformats.org/officeDocument/2006/relationships/tags" Target="../tags/tag2.xml"/><Relationship Id="rId7"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slideLayout" Target="../slideLayouts/slideLayout5.xml"/><Relationship Id="rId5" Type="http://schemas.openxmlformats.org/officeDocument/2006/relationships/tags" Target="../tags/tag4.xml"/><Relationship Id="rId4" Type="http://schemas.openxmlformats.org/officeDocument/2006/relationships/tags" Target="../tags/tag3.xml"/><Relationship Id="rId9"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package" Target="../embeddings/Microsoft_Excel____2.xlsx"/></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5.xml"/><Relationship Id="rId1" Type="http://schemas.openxmlformats.org/officeDocument/2006/relationships/vmlDrawing" Target="../drawings/vmlDrawing3.vml"/><Relationship Id="rId5" Type="http://schemas.openxmlformats.org/officeDocument/2006/relationships/image" Target="../media/image6.emf"/><Relationship Id="rId4" Type="http://schemas.openxmlformats.org/officeDocument/2006/relationships/package" Target="../embeddings/Microsoft_Excel____3.xlsx"/></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5.xml"/><Relationship Id="rId1" Type="http://schemas.openxmlformats.org/officeDocument/2006/relationships/vmlDrawing" Target="../drawings/vmlDrawing4.vml"/><Relationship Id="rId4" Type="http://schemas.openxmlformats.org/officeDocument/2006/relationships/image" Target="../media/image7.wmf"/></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ctrTitle"/>
          </p:nvPr>
        </p:nvSpPr>
        <p:spPr>
          <a:xfrm>
            <a:off x="2754127" y="329275"/>
            <a:ext cx="7033390" cy="795338"/>
          </a:xfrm>
        </p:spPr>
        <p:txBody>
          <a:bodyPr>
            <a:noAutofit/>
          </a:bodyPr>
          <a:lstStyle/>
          <a:p>
            <a:pPr algn="dist"/>
            <a:r>
              <a:rPr lang="zh-CN" altLang="en-US" sz="3200" b="1" dirty="0" smtClean="0">
                <a:effectLst>
                  <a:glow rad="63500">
                    <a:schemeClr val="accent3">
                      <a:satMod val="175000"/>
                      <a:alpha val="40000"/>
                    </a:schemeClr>
                  </a:glow>
                  <a:outerShdw blurRad="60007" dist="200025" dir="15000000" sy="30000" kx="-1800000" algn="bl" rotWithShape="0">
                    <a:prstClr val="black">
                      <a:alpha val="32000"/>
                    </a:prstClr>
                  </a:outerShdw>
                </a:effectLst>
              </a:rPr>
              <a:t>深圳市金驹科技有限公司</a:t>
            </a:r>
            <a:r>
              <a:rPr lang="en-US" altLang="zh-CN" sz="3200" dirty="0" smtClean="0">
                <a:effectLst>
                  <a:outerShdw blurRad="38100" dist="38100" dir="16200000" rotWithShape="0">
                    <a:schemeClr val="accent3">
                      <a:alpha val="40000"/>
                    </a:schemeClr>
                  </a:outerShdw>
                </a:effectLst>
              </a:rPr>
              <a:t/>
            </a:r>
            <a:br>
              <a:rPr lang="en-US" altLang="zh-CN" sz="3200" dirty="0" smtClean="0">
                <a:effectLst>
                  <a:outerShdw blurRad="38100" dist="38100" dir="16200000" rotWithShape="0">
                    <a:schemeClr val="accent3">
                      <a:alpha val="40000"/>
                    </a:schemeClr>
                  </a:outerShdw>
                </a:effectLst>
              </a:rPr>
            </a:br>
            <a:r>
              <a:rPr lang="en-US" altLang="zh-CN" sz="2800" dirty="0" smtClean="0">
                <a:ln>
                  <a:solidFill>
                    <a:schemeClr val="bg2">
                      <a:lumMod val="50000"/>
                    </a:schemeClr>
                  </a:solidFill>
                </a:ln>
                <a:effectLst>
                  <a:outerShdw blurRad="63500" sx="102000" sy="102000" algn="ctr" rotWithShape="0">
                    <a:prstClr val="black">
                      <a:alpha val="40000"/>
                    </a:prstClr>
                  </a:outerShdw>
                </a:effectLst>
              </a:rPr>
              <a:t>Shenzhen </a:t>
            </a:r>
            <a:r>
              <a:rPr lang="en-US" altLang="zh-CN" sz="2800" dirty="0" err="1" smtClean="0">
                <a:ln>
                  <a:solidFill>
                    <a:schemeClr val="bg2">
                      <a:lumMod val="50000"/>
                    </a:schemeClr>
                  </a:solidFill>
                </a:ln>
                <a:effectLst>
                  <a:outerShdw blurRad="63500" sx="102000" sy="102000" algn="ctr" rotWithShape="0">
                    <a:prstClr val="black">
                      <a:alpha val="40000"/>
                    </a:prstClr>
                  </a:outerShdw>
                </a:effectLst>
              </a:rPr>
              <a:t>Jinju</a:t>
            </a:r>
            <a:r>
              <a:rPr lang="en-US" altLang="zh-CN" sz="2800" dirty="0" smtClean="0">
                <a:ln>
                  <a:solidFill>
                    <a:schemeClr val="bg2">
                      <a:lumMod val="50000"/>
                    </a:schemeClr>
                  </a:solidFill>
                </a:ln>
                <a:effectLst>
                  <a:outerShdw blurRad="63500" sx="102000" sy="102000" algn="ctr" rotWithShape="0">
                    <a:prstClr val="black">
                      <a:alpha val="40000"/>
                    </a:prstClr>
                  </a:outerShdw>
                </a:effectLst>
              </a:rPr>
              <a:t> Technology Co, Ltd.</a:t>
            </a:r>
            <a:endParaRPr lang="zh-CN" altLang="en-US" sz="2800" dirty="0">
              <a:ln>
                <a:solidFill>
                  <a:schemeClr val="bg2">
                    <a:lumMod val="50000"/>
                  </a:schemeClr>
                </a:solidFill>
              </a:ln>
              <a:effectLst>
                <a:outerShdw blurRad="63500" sx="102000" sy="102000" algn="ctr" rotWithShape="0">
                  <a:prstClr val="black">
                    <a:alpha val="40000"/>
                  </a:prstClr>
                </a:outerShdw>
              </a:effectLst>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3267" y="212584"/>
            <a:ext cx="740860" cy="740860"/>
          </a:xfrm>
          <a:prstGeom prst="rect">
            <a:avLst/>
          </a:prstGeom>
        </p:spPr>
      </p:pic>
      <p:sp>
        <p:nvSpPr>
          <p:cNvPr id="2" name="文本框 1"/>
          <p:cNvSpPr txBox="1"/>
          <p:nvPr/>
        </p:nvSpPr>
        <p:spPr>
          <a:xfrm>
            <a:off x="4570572" y="1129842"/>
            <a:ext cx="2977831" cy="677108"/>
          </a:xfrm>
          <a:prstGeom prst="rect">
            <a:avLst/>
          </a:prstGeom>
          <a:noFill/>
        </p:spPr>
        <p:txBody>
          <a:bodyPr wrap="square" rtlCol="0">
            <a:spAutoFit/>
          </a:bodyPr>
          <a:lstStyle/>
          <a:p>
            <a:pPr algn="ctr"/>
            <a:r>
              <a:rPr lang="zh-CN" altLang="en-US" sz="2000" b="1" dirty="0" smtClean="0"/>
              <a:t>承认书</a:t>
            </a:r>
            <a:endParaRPr lang="en-US" altLang="zh-CN" sz="2000" b="1" dirty="0" smtClean="0"/>
          </a:p>
          <a:p>
            <a:pPr algn="dist"/>
            <a:r>
              <a:rPr lang="en-US" altLang="zh-CN" b="1" cap="all" dirty="0"/>
              <a:t>Acknowledgment</a:t>
            </a:r>
            <a:endParaRPr lang="zh-CN" altLang="en-US" b="1" cap="all" dirty="0"/>
          </a:p>
        </p:txBody>
      </p:sp>
      <p:sp>
        <p:nvSpPr>
          <p:cNvPr id="6" name="文本框 5"/>
          <p:cNvSpPr txBox="1"/>
          <p:nvPr/>
        </p:nvSpPr>
        <p:spPr>
          <a:xfrm>
            <a:off x="1907792" y="1906888"/>
            <a:ext cx="4164395" cy="307777"/>
          </a:xfrm>
          <a:prstGeom prst="rect">
            <a:avLst/>
          </a:prstGeom>
          <a:noFill/>
        </p:spPr>
        <p:txBody>
          <a:bodyPr wrap="square" rtlCol="0">
            <a:spAutoFit/>
          </a:bodyPr>
          <a:lstStyle/>
          <a:p>
            <a:pPr algn="dist"/>
            <a:r>
              <a:rPr lang="zh-CN" altLang="en-US" sz="1400" b="1" dirty="0" smtClean="0"/>
              <a:t>客户名称（</a:t>
            </a:r>
            <a:r>
              <a:rPr lang="en-US" altLang="zh-CN" sz="1400" b="1" dirty="0"/>
              <a:t> </a:t>
            </a:r>
            <a:r>
              <a:rPr lang="en-US" altLang="zh-CN" sz="1400" b="1" dirty="0" smtClean="0"/>
              <a:t>client‘s </a:t>
            </a:r>
            <a:r>
              <a:rPr lang="en-US" altLang="zh-CN" sz="1400" b="1" dirty="0"/>
              <a:t>name </a:t>
            </a:r>
            <a:r>
              <a:rPr lang="zh-CN" altLang="en-US" sz="1400" b="1" dirty="0" smtClean="0"/>
              <a:t>）：</a:t>
            </a:r>
            <a:endParaRPr lang="zh-CN" altLang="en-US" sz="1400" b="1" dirty="0"/>
          </a:p>
        </p:txBody>
      </p:sp>
      <p:sp>
        <p:nvSpPr>
          <p:cNvPr id="11" name="文本框 10"/>
          <p:cNvSpPr txBox="1"/>
          <p:nvPr/>
        </p:nvSpPr>
        <p:spPr>
          <a:xfrm>
            <a:off x="1907792" y="2318427"/>
            <a:ext cx="4151696" cy="307777"/>
          </a:xfrm>
          <a:prstGeom prst="rect">
            <a:avLst/>
          </a:prstGeom>
          <a:noFill/>
        </p:spPr>
        <p:txBody>
          <a:bodyPr wrap="square" rtlCol="0">
            <a:spAutoFit/>
          </a:bodyPr>
          <a:lstStyle/>
          <a:p>
            <a:pPr algn="dist"/>
            <a:r>
              <a:rPr lang="zh-CN" altLang="en-US" sz="1400" b="1" dirty="0" smtClean="0"/>
              <a:t>客户料号（</a:t>
            </a:r>
            <a:r>
              <a:rPr lang="en-US" altLang="zh-CN" sz="1400" b="1" dirty="0"/>
              <a:t> Customer item number </a:t>
            </a:r>
            <a:r>
              <a:rPr lang="zh-CN" altLang="en-US" sz="1400" b="1" dirty="0" smtClean="0"/>
              <a:t>）：</a:t>
            </a:r>
            <a:endParaRPr lang="zh-CN" altLang="en-US" sz="1400" b="1" dirty="0"/>
          </a:p>
        </p:txBody>
      </p:sp>
      <p:sp>
        <p:nvSpPr>
          <p:cNvPr id="12" name="文本框 11"/>
          <p:cNvSpPr txBox="1"/>
          <p:nvPr/>
        </p:nvSpPr>
        <p:spPr>
          <a:xfrm>
            <a:off x="1907792" y="2729966"/>
            <a:ext cx="4188208" cy="307777"/>
          </a:xfrm>
          <a:prstGeom prst="rect">
            <a:avLst/>
          </a:prstGeom>
          <a:noFill/>
        </p:spPr>
        <p:txBody>
          <a:bodyPr wrap="square" rtlCol="0">
            <a:spAutoFit/>
          </a:bodyPr>
          <a:lstStyle/>
          <a:p>
            <a:pPr algn="dist"/>
            <a:r>
              <a:rPr lang="zh-CN" altLang="en-US" sz="1400" b="1" dirty="0" smtClean="0"/>
              <a:t>产品型号（</a:t>
            </a:r>
            <a:r>
              <a:rPr lang="en-US" altLang="zh-CN" sz="1400" b="1" dirty="0"/>
              <a:t> Product number </a:t>
            </a:r>
            <a:r>
              <a:rPr lang="zh-CN" altLang="en-US" sz="1400" b="1" dirty="0" smtClean="0"/>
              <a:t>）：</a:t>
            </a:r>
            <a:endParaRPr lang="zh-CN" altLang="en-US" sz="1400" b="1" dirty="0"/>
          </a:p>
        </p:txBody>
      </p:sp>
      <p:sp>
        <p:nvSpPr>
          <p:cNvPr id="13" name="文本框 12"/>
          <p:cNvSpPr txBox="1"/>
          <p:nvPr/>
        </p:nvSpPr>
        <p:spPr>
          <a:xfrm>
            <a:off x="1907792" y="3141505"/>
            <a:ext cx="4188208" cy="307777"/>
          </a:xfrm>
          <a:prstGeom prst="rect">
            <a:avLst/>
          </a:prstGeom>
          <a:noFill/>
        </p:spPr>
        <p:txBody>
          <a:bodyPr wrap="square" rtlCol="0">
            <a:spAutoFit/>
          </a:bodyPr>
          <a:lstStyle/>
          <a:p>
            <a:pPr algn="dist"/>
            <a:r>
              <a:rPr lang="zh-CN" altLang="en-US" sz="1400" b="1" dirty="0" smtClean="0"/>
              <a:t>产品名称（</a:t>
            </a:r>
            <a:r>
              <a:rPr lang="en-US" altLang="zh-CN" sz="1400" b="1" dirty="0"/>
              <a:t> product name </a:t>
            </a:r>
            <a:r>
              <a:rPr lang="zh-CN" altLang="en-US" sz="1400" b="1" dirty="0" smtClean="0"/>
              <a:t>）：</a:t>
            </a:r>
            <a:endParaRPr lang="zh-CN" altLang="en-US" sz="1400" b="1" dirty="0"/>
          </a:p>
        </p:txBody>
      </p:sp>
      <p:sp>
        <p:nvSpPr>
          <p:cNvPr id="14" name="文本框 13"/>
          <p:cNvSpPr txBox="1"/>
          <p:nvPr/>
        </p:nvSpPr>
        <p:spPr>
          <a:xfrm>
            <a:off x="1907792" y="3553043"/>
            <a:ext cx="4164394" cy="307777"/>
          </a:xfrm>
          <a:prstGeom prst="rect">
            <a:avLst/>
          </a:prstGeom>
          <a:noFill/>
        </p:spPr>
        <p:txBody>
          <a:bodyPr wrap="square" rtlCol="0">
            <a:spAutoFit/>
          </a:bodyPr>
          <a:lstStyle/>
          <a:p>
            <a:pPr algn="dist"/>
            <a:r>
              <a:rPr lang="zh-CN" altLang="en-US" sz="1400" b="1" dirty="0"/>
              <a:t>编制日期</a:t>
            </a:r>
            <a:r>
              <a:rPr lang="zh-CN" altLang="en-US" sz="1400" b="1" dirty="0" smtClean="0"/>
              <a:t>（</a:t>
            </a:r>
            <a:r>
              <a:rPr lang="en-US" altLang="zh-CN" sz="1400" b="1" dirty="0"/>
              <a:t> Date of preparation </a:t>
            </a:r>
            <a:r>
              <a:rPr lang="zh-CN" altLang="en-US" sz="1400" b="1" dirty="0" smtClean="0"/>
              <a:t>）：</a:t>
            </a:r>
            <a:endParaRPr lang="zh-CN" altLang="en-US" sz="1400" b="1" dirty="0"/>
          </a:p>
        </p:txBody>
      </p:sp>
      <p:cxnSp>
        <p:nvCxnSpPr>
          <p:cNvPr id="9" name="直接连接符 8"/>
          <p:cNvCxnSpPr/>
          <p:nvPr/>
        </p:nvCxnSpPr>
        <p:spPr>
          <a:xfrm>
            <a:off x="5949157" y="2214665"/>
            <a:ext cx="36766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5949157" y="2626204"/>
            <a:ext cx="36766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949157" y="3037743"/>
            <a:ext cx="36766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949157" y="3449282"/>
            <a:ext cx="36766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949157" y="3860820"/>
            <a:ext cx="36766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圆角矩形 20"/>
          <p:cNvSpPr/>
          <p:nvPr/>
        </p:nvSpPr>
        <p:spPr>
          <a:xfrm>
            <a:off x="133350" y="152400"/>
            <a:ext cx="11925300" cy="6629400"/>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p:nvPr/>
        </p:nvCxnSpPr>
        <p:spPr>
          <a:xfrm flipV="1">
            <a:off x="133350" y="3964581"/>
            <a:ext cx="11925300" cy="664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1628323" y="4004670"/>
            <a:ext cx="1044958" cy="461665"/>
          </a:xfrm>
          <a:prstGeom prst="rect">
            <a:avLst/>
          </a:prstGeom>
          <a:noFill/>
        </p:spPr>
        <p:txBody>
          <a:bodyPr wrap="square" rtlCol="0">
            <a:spAutoFit/>
          </a:bodyPr>
          <a:lstStyle/>
          <a:p>
            <a:r>
              <a:rPr lang="zh-CN" altLang="en-US" sz="1200" b="1" dirty="0" smtClean="0"/>
              <a:t>        制定</a:t>
            </a:r>
            <a:endParaRPr lang="en-US" altLang="zh-CN" sz="1200" b="1" dirty="0" smtClean="0"/>
          </a:p>
          <a:p>
            <a:r>
              <a:rPr lang="zh-CN" altLang="en-US" sz="1200" b="1" dirty="0" smtClean="0"/>
              <a:t>（</a:t>
            </a:r>
            <a:r>
              <a:rPr lang="en-US" altLang="zh-CN" sz="1200" b="1" dirty="0"/>
              <a:t>Formulate</a:t>
            </a:r>
            <a:r>
              <a:rPr lang="zh-CN" altLang="en-US" sz="1200" b="1" dirty="0" smtClean="0"/>
              <a:t>）</a:t>
            </a:r>
            <a:endParaRPr lang="zh-CN" altLang="en-US" sz="1200" b="1" dirty="0"/>
          </a:p>
        </p:txBody>
      </p:sp>
      <p:sp>
        <p:nvSpPr>
          <p:cNvPr id="34" name="文本框 33"/>
          <p:cNvSpPr txBox="1"/>
          <p:nvPr/>
        </p:nvSpPr>
        <p:spPr>
          <a:xfrm>
            <a:off x="5591175" y="4004670"/>
            <a:ext cx="878683" cy="461665"/>
          </a:xfrm>
          <a:prstGeom prst="rect">
            <a:avLst/>
          </a:prstGeom>
          <a:noFill/>
        </p:spPr>
        <p:txBody>
          <a:bodyPr wrap="square" rtlCol="0">
            <a:spAutoFit/>
          </a:bodyPr>
          <a:lstStyle/>
          <a:p>
            <a:r>
              <a:rPr lang="zh-CN" altLang="en-US" sz="1200" b="1" dirty="0" smtClean="0"/>
              <a:t>       审核</a:t>
            </a:r>
            <a:endParaRPr lang="en-US" altLang="zh-CN" sz="1200" b="1" dirty="0" smtClean="0"/>
          </a:p>
          <a:p>
            <a:r>
              <a:rPr lang="zh-CN" altLang="en-US" sz="1200" b="1" dirty="0" smtClean="0"/>
              <a:t>（</a:t>
            </a:r>
            <a:r>
              <a:rPr lang="en-US" altLang="zh-CN" sz="1200" b="1" dirty="0"/>
              <a:t>Review</a:t>
            </a:r>
            <a:r>
              <a:rPr lang="zh-CN" altLang="en-US" sz="1200" b="1" dirty="0" smtClean="0"/>
              <a:t>）</a:t>
            </a:r>
            <a:endParaRPr lang="zh-CN" altLang="en-US" sz="1200" b="1" dirty="0"/>
          </a:p>
        </p:txBody>
      </p:sp>
      <p:sp>
        <p:nvSpPr>
          <p:cNvPr id="35" name="文本框 34"/>
          <p:cNvSpPr txBox="1"/>
          <p:nvPr/>
        </p:nvSpPr>
        <p:spPr>
          <a:xfrm>
            <a:off x="9520896" y="4004670"/>
            <a:ext cx="923925" cy="461665"/>
          </a:xfrm>
          <a:prstGeom prst="rect">
            <a:avLst/>
          </a:prstGeom>
          <a:noFill/>
        </p:spPr>
        <p:txBody>
          <a:bodyPr wrap="square" rtlCol="0">
            <a:spAutoFit/>
          </a:bodyPr>
          <a:lstStyle/>
          <a:p>
            <a:r>
              <a:rPr lang="zh-CN" altLang="en-US" sz="1200" b="1" dirty="0" smtClean="0"/>
              <a:t>        批准</a:t>
            </a:r>
            <a:endParaRPr lang="en-US" altLang="zh-CN" sz="1200" b="1" dirty="0" smtClean="0"/>
          </a:p>
          <a:p>
            <a:r>
              <a:rPr lang="zh-CN" altLang="en-US" sz="1200" b="1" dirty="0" smtClean="0"/>
              <a:t>（</a:t>
            </a:r>
            <a:r>
              <a:rPr lang="en-US" altLang="zh-CN" sz="1200" b="1" dirty="0"/>
              <a:t>Approve</a:t>
            </a:r>
            <a:r>
              <a:rPr lang="zh-CN" altLang="en-US" sz="1200" b="1" dirty="0" smtClean="0"/>
              <a:t>）</a:t>
            </a:r>
            <a:endParaRPr lang="zh-CN" altLang="en-US" sz="1200" b="1" dirty="0"/>
          </a:p>
        </p:txBody>
      </p:sp>
      <p:sp>
        <p:nvSpPr>
          <p:cNvPr id="36" name="文本框 35"/>
          <p:cNvSpPr txBox="1"/>
          <p:nvPr/>
        </p:nvSpPr>
        <p:spPr>
          <a:xfrm>
            <a:off x="1628323" y="4838216"/>
            <a:ext cx="875667" cy="461665"/>
          </a:xfrm>
          <a:prstGeom prst="rect">
            <a:avLst/>
          </a:prstGeom>
          <a:noFill/>
        </p:spPr>
        <p:txBody>
          <a:bodyPr wrap="square" rtlCol="0">
            <a:spAutoFit/>
          </a:bodyPr>
          <a:lstStyle/>
          <a:p>
            <a:r>
              <a:rPr lang="zh-CN" altLang="en-US" sz="1200" b="1" dirty="0" smtClean="0"/>
              <a:t>      承认</a:t>
            </a:r>
            <a:endParaRPr lang="en-US" altLang="zh-CN" sz="1200" b="1" dirty="0" smtClean="0"/>
          </a:p>
          <a:p>
            <a:r>
              <a:rPr lang="zh-CN" altLang="en-US" sz="1200" b="1" dirty="0" smtClean="0"/>
              <a:t>（</a:t>
            </a:r>
            <a:r>
              <a:rPr lang="en-US" altLang="zh-CN" sz="1200" b="1" dirty="0"/>
              <a:t>Admit</a:t>
            </a:r>
            <a:r>
              <a:rPr lang="zh-CN" altLang="en-US" sz="1200" b="1" dirty="0" smtClean="0"/>
              <a:t>）</a:t>
            </a:r>
            <a:endParaRPr lang="zh-CN" altLang="en-US" sz="1200" b="1" dirty="0"/>
          </a:p>
        </p:txBody>
      </p:sp>
      <p:sp>
        <p:nvSpPr>
          <p:cNvPr id="37" name="文本框 36"/>
          <p:cNvSpPr txBox="1"/>
          <p:nvPr/>
        </p:nvSpPr>
        <p:spPr>
          <a:xfrm>
            <a:off x="5591175" y="4838216"/>
            <a:ext cx="892971" cy="461665"/>
          </a:xfrm>
          <a:prstGeom prst="rect">
            <a:avLst/>
          </a:prstGeom>
          <a:noFill/>
        </p:spPr>
        <p:txBody>
          <a:bodyPr wrap="square" rtlCol="0">
            <a:spAutoFit/>
          </a:bodyPr>
          <a:lstStyle/>
          <a:p>
            <a:r>
              <a:rPr lang="zh-CN" altLang="en-US" sz="1200" b="1" dirty="0" smtClean="0"/>
              <a:t>       审核</a:t>
            </a:r>
            <a:endParaRPr lang="en-US" altLang="zh-CN" sz="1200" b="1" dirty="0" smtClean="0"/>
          </a:p>
          <a:p>
            <a:r>
              <a:rPr lang="zh-CN" altLang="en-US" sz="1200" b="1" dirty="0" smtClean="0"/>
              <a:t>（</a:t>
            </a:r>
            <a:r>
              <a:rPr lang="en-US" altLang="zh-CN" sz="1200" b="1" dirty="0"/>
              <a:t>Review</a:t>
            </a:r>
            <a:r>
              <a:rPr lang="zh-CN" altLang="en-US" sz="1200" b="1" dirty="0" smtClean="0"/>
              <a:t>）</a:t>
            </a:r>
            <a:endParaRPr lang="zh-CN" altLang="en-US" sz="1200" b="1" dirty="0"/>
          </a:p>
        </p:txBody>
      </p:sp>
      <p:sp>
        <p:nvSpPr>
          <p:cNvPr id="38" name="文本框 37"/>
          <p:cNvSpPr txBox="1"/>
          <p:nvPr/>
        </p:nvSpPr>
        <p:spPr>
          <a:xfrm>
            <a:off x="9520896" y="4838216"/>
            <a:ext cx="923925" cy="461665"/>
          </a:xfrm>
          <a:prstGeom prst="rect">
            <a:avLst/>
          </a:prstGeom>
          <a:noFill/>
        </p:spPr>
        <p:txBody>
          <a:bodyPr wrap="square" rtlCol="0">
            <a:spAutoFit/>
          </a:bodyPr>
          <a:lstStyle/>
          <a:p>
            <a:r>
              <a:rPr lang="zh-CN" altLang="en-US" sz="1200" b="1" dirty="0" smtClean="0"/>
              <a:t>        批准</a:t>
            </a:r>
            <a:endParaRPr lang="en-US" altLang="zh-CN" sz="1200" b="1" dirty="0" smtClean="0"/>
          </a:p>
          <a:p>
            <a:r>
              <a:rPr lang="zh-CN" altLang="en-US" sz="1200" b="1" dirty="0" smtClean="0"/>
              <a:t>（</a:t>
            </a:r>
            <a:r>
              <a:rPr lang="en-US" altLang="zh-CN" sz="1200" b="1" dirty="0"/>
              <a:t>Approve</a:t>
            </a:r>
            <a:r>
              <a:rPr lang="zh-CN" altLang="en-US" sz="1200" b="1" dirty="0" smtClean="0"/>
              <a:t>）</a:t>
            </a:r>
            <a:endParaRPr lang="zh-CN" altLang="en-US" sz="1200" b="1" dirty="0"/>
          </a:p>
        </p:txBody>
      </p:sp>
      <p:cxnSp>
        <p:nvCxnSpPr>
          <p:cNvPr id="39" name="直接连接符 38"/>
          <p:cNvCxnSpPr/>
          <p:nvPr/>
        </p:nvCxnSpPr>
        <p:spPr>
          <a:xfrm flipV="1">
            <a:off x="133350" y="4794934"/>
            <a:ext cx="11925300" cy="664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133350" y="5625287"/>
            <a:ext cx="11925300" cy="664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4168253" y="4017935"/>
            <a:ext cx="0" cy="16405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flipV="1">
            <a:off x="7907067" y="3997791"/>
            <a:ext cx="1" cy="166070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133350" y="5236037"/>
            <a:ext cx="11925300" cy="2848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133350" y="4427283"/>
            <a:ext cx="11925300" cy="73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533400" y="5639209"/>
            <a:ext cx="6104334" cy="1052596"/>
          </a:xfrm>
          <a:prstGeom prst="rect">
            <a:avLst/>
          </a:prstGeom>
          <a:noFill/>
        </p:spPr>
        <p:txBody>
          <a:bodyPr wrap="square" rtlCol="0">
            <a:spAutoFit/>
          </a:bodyPr>
          <a:lstStyle/>
          <a:p>
            <a:pPr>
              <a:lnSpc>
                <a:spcPct val="130000"/>
              </a:lnSpc>
            </a:pPr>
            <a:r>
              <a:rPr lang="zh-CN" altLang="en-US" sz="1200" dirty="0" smtClean="0"/>
              <a:t>厂商：深圳市金驹科技有限公司</a:t>
            </a:r>
            <a:endParaRPr lang="en-US" altLang="zh-CN" sz="1200" dirty="0" smtClean="0"/>
          </a:p>
          <a:p>
            <a:pPr>
              <a:lnSpc>
                <a:spcPct val="130000"/>
              </a:lnSpc>
            </a:pPr>
            <a:r>
              <a:rPr lang="zh-CN" altLang="en-US" sz="1200" dirty="0" smtClean="0"/>
              <a:t>地址：</a:t>
            </a:r>
            <a:r>
              <a:rPr lang="zh-CN" altLang="zh-CN" sz="1200" dirty="0"/>
              <a:t>深圳市龙城街道龙西社区清水路</a:t>
            </a:r>
            <a:r>
              <a:rPr lang="zh-CN" altLang="zh-CN" sz="1200" dirty="0" smtClean="0"/>
              <a:t>鹏</a:t>
            </a:r>
            <a:r>
              <a:rPr lang="zh-CN" altLang="en-US" sz="1200" dirty="0"/>
              <a:t>大</a:t>
            </a:r>
            <a:r>
              <a:rPr lang="zh-CN" altLang="zh-CN" sz="1200" dirty="0" smtClean="0"/>
              <a:t>地</a:t>
            </a:r>
            <a:r>
              <a:rPr lang="zh-CN" altLang="zh-CN" sz="1200" dirty="0"/>
              <a:t>工业区</a:t>
            </a:r>
            <a:r>
              <a:rPr lang="en-US" altLang="zh-CN" sz="1200" dirty="0"/>
              <a:t>14</a:t>
            </a:r>
            <a:r>
              <a:rPr lang="zh-CN" altLang="zh-CN" sz="1200" dirty="0"/>
              <a:t>栋</a:t>
            </a:r>
            <a:r>
              <a:rPr lang="en-US" altLang="zh-CN" sz="1200" dirty="0"/>
              <a:t>4</a:t>
            </a:r>
            <a:r>
              <a:rPr lang="zh-CN" altLang="zh-CN" sz="1200" dirty="0" smtClean="0"/>
              <a:t>楼</a:t>
            </a:r>
            <a:endParaRPr lang="en-US" altLang="zh-CN" sz="1200" dirty="0" smtClean="0"/>
          </a:p>
          <a:p>
            <a:pPr>
              <a:lnSpc>
                <a:spcPct val="130000"/>
              </a:lnSpc>
            </a:pPr>
            <a:r>
              <a:rPr lang="zh-CN" altLang="en-US" sz="1200" dirty="0" smtClean="0"/>
              <a:t>电话：</a:t>
            </a:r>
            <a:r>
              <a:rPr lang="en-US" altLang="zh-CN" sz="1200" dirty="0" smtClean="0"/>
              <a:t>0755 – 84861299      </a:t>
            </a:r>
            <a:r>
              <a:rPr lang="zh-CN" altLang="en-US" sz="1200" dirty="0" smtClean="0"/>
              <a:t>传真</a:t>
            </a:r>
            <a:r>
              <a:rPr lang="zh-CN" altLang="en-US" sz="1200" dirty="0"/>
              <a:t>：</a:t>
            </a:r>
            <a:r>
              <a:rPr lang="en-US" altLang="zh-CN" sz="1200" dirty="0"/>
              <a:t>0755 - 84860299</a:t>
            </a:r>
          </a:p>
          <a:p>
            <a:pPr>
              <a:lnSpc>
                <a:spcPct val="130000"/>
              </a:lnSpc>
            </a:pPr>
            <a:r>
              <a:rPr lang="zh-CN" altLang="en-US" sz="1200" dirty="0" smtClean="0"/>
              <a:t>邮箱</a:t>
            </a:r>
            <a:r>
              <a:rPr lang="en-US" altLang="zh-CN" sz="1200" dirty="0" smtClean="0"/>
              <a:t>:2880362299@qq.com</a:t>
            </a:r>
            <a:r>
              <a:rPr lang="zh-CN" altLang="en-US" sz="1200" dirty="0" smtClean="0"/>
              <a:t>  网址：</a:t>
            </a:r>
            <a:r>
              <a:rPr lang="en-US" altLang="zh-CN" sz="1200" dirty="0" smtClean="0">
                <a:hlinkClick r:id="rId3"/>
              </a:rPr>
              <a:t>http://www.szjjpower.cn/</a:t>
            </a:r>
            <a:r>
              <a:rPr lang="en-US" altLang="zh-CN" sz="1200" dirty="0"/>
              <a:t> </a:t>
            </a:r>
            <a:r>
              <a:rPr lang="en-US" altLang="zh-CN" sz="1200" dirty="0" smtClean="0"/>
              <a:t>  http://www.szjjled.com/</a:t>
            </a:r>
            <a:endParaRPr lang="zh-CN" altLang="en-US" sz="1200" dirty="0"/>
          </a:p>
        </p:txBody>
      </p:sp>
      <p:sp>
        <p:nvSpPr>
          <p:cNvPr id="85" name="文本框 84"/>
          <p:cNvSpPr txBox="1"/>
          <p:nvPr/>
        </p:nvSpPr>
        <p:spPr>
          <a:xfrm>
            <a:off x="6096000" y="5610736"/>
            <a:ext cx="5981700" cy="1200329"/>
          </a:xfrm>
          <a:prstGeom prst="rect">
            <a:avLst/>
          </a:prstGeom>
          <a:noFill/>
        </p:spPr>
        <p:txBody>
          <a:bodyPr wrap="square" rtlCol="0">
            <a:spAutoFit/>
          </a:bodyPr>
          <a:lstStyle/>
          <a:p>
            <a:pPr>
              <a:lnSpc>
                <a:spcPct val="120000"/>
              </a:lnSpc>
            </a:pPr>
            <a:r>
              <a:rPr lang="en-US" altLang="zh-CN" sz="1200" dirty="0"/>
              <a:t>Manufacturer: Shenzhen </a:t>
            </a:r>
            <a:r>
              <a:rPr lang="en-US" altLang="zh-CN" sz="1200" dirty="0" err="1" smtClean="0"/>
              <a:t>Jinju</a:t>
            </a:r>
            <a:r>
              <a:rPr lang="en-US" altLang="zh-CN" sz="1200" dirty="0" smtClean="0"/>
              <a:t> </a:t>
            </a:r>
            <a:r>
              <a:rPr lang="en-US" altLang="zh-CN" sz="1200" dirty="0"/>
              <a:t>Technology Co., Ltd</a:t>
            </a:r>
            <a:r>
              <a:rPr lang="en-US" altLang="zh-CN" sz="1200" dirty="0" smtClean="0"/>
              <a:t>.</a:t>
            </a:r>
          </a:p>
          <a:p>
            <a:pPr>
              <a:lnSpc>
                <a:spcPct val="120000"/>
              </a:lnSpc>
            </a:pPr>
            <a:r>
              <a:rPr lang="en-US" altLang="zh-CN" sz="1200" dirty="0"/>
              <a:t>Address: 4th Floor, Building 14, Peng </a:t>
            </a:r>
            <a:r>
              <a:rPr lang="en-US" altLang="zh-CN" sz="1200" dirty="0" err="1"/>
              <a:t>Dadi</a:t>
            </a:r>
            <a:r>
              <a:rPr lang="en-US" altLang="zh-CN" sz="1200" dirty="0"/>
              <a:t> Industrial Zone, </a:t>
            </a:r>
            <a:r>
              <a:rPr lang="en-US" altLang="zh-CN" sz="1200" dirty="0" err="1"/>
              <a:t>Qingshui</a:t>
            </a:r>
            <a:r>
              <a:rPr lang="en-US" altLang="zh-CN" sz="1200" dirty="0"/>
              <a:t> Road, </a:t>
            </a:r>
            <a:r>
              <a:rPr lang="en-US" altLang="zh-CN" sz="1200" dirty="0" err="1"/>
              <a:t>Longxi</a:t>
            </a:r>
            <a:r>
              <a:rPr lang="en-US" altLang="zh-CN" sz="1200" dirty="0"/>
              <a:t> Community, </a:t>
            </a:r>
            <a:r>
              <a:rPr lang="en-US" altLang="zh-CN" sz="1200" dirty="0" err="1"/>
              <a:t>Longcheng</a:t>
            </a:r>
            <a:r>
              <a:rPr lang="en-US" altLang="zh-CN" sz="1200" dirty="0"/>
              <a:t> District, </a:t>
            </a:r>
            <a:r>
              <a:rPr lang="en-US" altLang="zh-CN" sz="1200" dirty="0" smtClean="0"/>
              <a:t>Shenzhen</a:t>
            </a:r>
          </a:p>
          <a:p>
            <a:pPr>
              <a:lnSpc>
                <a:spcPct val="120000"/>
              </a:lnSpc>
            </a:pPr>
            <a:r>
              <a:rPr lang="en-US" altLang="zh-CN" sz="1200" dirty="0" smtClean="0"/>
              <a:t>Tel</a:t>
            </a:r>
            <a:r>
              <a:rPr lang="en-US" altLang="zh-CN" sz="1200" dirty="0"/>
              <a:t>: 0755 – </a:t>
            </a:r>
            <a:r>
              <a:rPr lang="en-US" altLang="zh-CN" sz="1200"/>
              <a:t>84861299 </a:t>
            </a:r>
            <a:r>
              <a:rPr lang="en-US" altLang="zh-CN" sz="1200" smtClean="0"/>
              <a:t>  Fax</a:t>
            </a:r>
            <a:r>
              <a:rPr lang="en-US" altLang="zh-CN" sz="1200" dirty="0"/>
              <a:t>: </a:t>
            </a:r>
            <a:r>
              <a:rPr lang="en-US" altLang="zh-CN" sz="1200"/>
              <a:t>0755 </a:t>
            </a:r>
            <a:r>
              <a:rPr lang="en-US" altLang="zh-CN" sz="1200" smtClean="0"/>
              <a:t>– 84860299    E-mail</a:t>
            </a:r>
            <a:r>
              <a:rPr lang="en-US" altLang="zh-CN" sz="1200" dirty="0"/>
              <a:t>: </a:t>
            </a:r>
            <a:r>
              <a:rPr lang="en-US" altLang="zh-CN" sz="1200" dirty="0" smtClean="0">
                <a:hlinkClick r:id="rId4"/>
              </a:rPr>
              <a:t>2880362299@qq.com</a:t>
            </a:r>
            <a:endParaRPr lang="en-US" altLang="zh-CN" sz="1200" dirty="0" smtClean="0"/>
          </a:p>
          <a:p>
            <a:pPr>
              <a:lnSpc>
                <a:spcPct val="120000"/>
              </a:lnSpc>
            </a:pPr>
            <a:r>
              <a:rPr lang="en-US" altLang="zh-CN" sz="1200" dirty="0" smtClean="0"/>
              <a:t>Website</a:t>
            </a:r>
            <a:r>
              <a:rPr lang="en-US" altLang="zh-CN" sz="1200" dirty="0"/>
              <a:t>: http://www.szjjpower.cn/ http://www.szjjled.com/</a:t>
            </a:r>
            <a:endParaRPr lang="zh-CN" altLang="en-US" sz="1200" dirty="0"/>
          </a:p>
        </p:txBody>
      </p:sp>
      <p:sp>
        <p:nvSpPr>
          <p:cNvPr id="3" name="文本框 2"/>
          <p:cNvSpPr txBox="1"/>
          <p:nvPr/>
        </p:nvSpPr>
        <p:spPr>
          <a:xfrm>
            <a:off x="7013008" y="2663886"/>
            <a:ext cx="1548948" cy="369332"/>
          </a:xfrm>
          <a:prstGeom prst="rect">
            <a:avLst/>
          </a:prstGeom>
          <a:noFill/>
        </p:spPr>
        <p:txBody>
          <a:bodyPr wrap="square" rtlCol="0">
            <a:spAutoFit/>
          </a:bodyPr>
          <a:lstStyle/>
          <a:p>
            <a:r>
              <a:rPr lang="en-US" altLang="zh-CN" dirty="0" smtClean="0"/>
              <a:t>JJ-5148200-V3</a:t>
            </a:r>
            <a:endParaRPr lang="zh-CN" altLang="en-US" dirty="0"/>
          </a:p>
        </p:txBody>
      </p:sp>
      <p:sp>
        <p:nvSpPr>
          <p:cNvPr id="7" name="文本框 6"/>
          <p:cNvSpPr txBox="1"/>
          <p:nvPr/>
        </p:nvSpPr>
        <p:spPr>
          <a:xfrm>
            <a:off x="6637734" y="3033218"/>
            <a:ext cx="2380780" cy="369332"/>
          </a:xfrm>
          <a:prstGeom prst="rect">
            <a:avLst/>
          </a:prstGeom>
          <a:noFill/>
        </p:spPr>
        <p:txBody>
          <a:bodyPr wrap="none" rtlCol="0">
            <a:spAutoFit/>
          </a:bodyPr>
          <a:lstStyle/>
          <a:p>
            <a:r>
              <a:rPr lang="en-US" altLang="zh-CN" dirty="0" smtClean="0"/>
              <a:t>DMX512</a:t>
            </a:r>
            <a:r>
              <a:rPr lang="zh-CN" altLang="en-US" dirty="0" smtClean="0"/>
              <a:t>单色恒流电源</a:t>
            </a:r>
            <a:endParaRPr lang="zh-CN"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609600" y="228600"/>
            <a:ext cx="4114800" cy="461665"/>
          </a:xfrm>
          <a:prstGeom prst="rect">
            <a:avLst/>
          </a:prstGeom>
          <a:noFill/>
        </p:spPr>
        <p:txBody>
          <a:bodyPr wrap="square" rtlCol="0">
            <a:spAutoFit/>
          </a:bodyPr>
          <a:lstStyle/>
          <a:p>
            <a:r>
              <a:rPr lang="zh-CN" altLang="en-US" sz="2400" b="1" smtClean="0">
                <a:ln w="0"/>
                <a:sym typeface="Wingdings" panose="05000000000000000000" pitchFamily="2" charset="2"/>
              </a:rPr>
              <a:t>产品描述</a:t>
            </a:r>
            <a:r>
              <a:rPr lang="en-US" altLang="zh-CN" b="1">
                <a:ln w="0"/>
                <a:sym typeface="Wingdings" panose="05000000000000000000" pitchFamily="2" charset="2"/>
              </a:rPr>
              <a:t>(product </a:t>
            </a:r>
            <a:r>
              <a:rPr lang="en-US" altLang="zh-CN" b="1" smtClean="0">
                <a:ln w="0"/>
                <a:sym typeface="Wingdings" panose="05000000000000000000" pitchFamily="2" charset="2"/>
              </a:rPr>
              <a:t>description)</a:t>
            </a:r>
            <a:r>
              <a:rPr lang="zh-CN" altLang="en-US" b="1" smtClean="0">
                <a:ln w="0"/>
                <a:sym typeface="Wingdings" panose="05000000000000000000" pitchFamily="2" charset="2"/>
              </a:rPr>
              <a:t>：</a:t>
            </a:r>
            <a:endParaRPr lang="zh-CN" altLang="en-US" b="1" dirty="0">
              <a:ln w="0"/>
            </a:endParaRPr>
          </a:p>
        </p:txBody>
      </p:sp>
      <p:sp>
        <p:nvSpPr>
          <p:cNvPr id="9" name="文本框 8"/>
          <p:cNvSpPr txBox="1"/>
          <p:nvPr/>
        </p:nvSpPr>
        <p:spPr>
          <a:xfrm>
            <a:off x="619800" y="686651"/>
            <a:ext cx="5472000" cy="1569660"/>
          </a:xfrm>
          <a:prstGeom prst="rect">
            <a:avLst/>
          </a:prstGeom>
          <a:noFill/>
        </p:spPr>
        <p:txBody>
          <a:bodyPr wrap="square" rtlCol="0">
            <a:spAutoFit/>
          </a:bodyPr>
          <a:lstStyle/>
          <a:p>
            <a:r>
              <a:rPr lang="zh-CN" altLang="en-US" sz="1600" dirty="0" smtClean="0">
                <a:ln w="0"/>
                <a:latin typeface="+mn-ea"/>
                <a:sym typeface="Wingdings" panose="05000000000000000000" pitchFamily="2" charset="2"/>
              </a:rPr>
              <a:t></a:t>
            </a:r>
            <a:r>
              <a:rPr lang="zh-CN" altLang="zh-CN" sz="1600" dirty="0"/>
              <a:t>本电源是一款高稳定性的</a:t>
            </a:r>
            <a:r>
              <a:rPr lang="en-US" altLang="zh-CN" sz="1600" dirty="0"/>
              <a:t>LED</a:t>
            </a:r>
            <a:r>
              <a:rPr lang="zh-CN" altLang="zh-CN" sz="1600" dirty="0"/>
              <a:t>恒流驱动电源</a:t>
            </a:r>
            <a:r>
              <a:rPr lang="zh-CN" altLang="zh-CN" sz="1600" dirty="0" smtClean="0"/>
              <a:t>。</a:t>
            </a:r>
            <a:r>
              <a:rPr lang="zh-CN" altLang="zh-CN" sz="1600" dirty="0">
                <a:latin typeface="+mn-ea"/>
              </a:rPr>
              <a:t>内部滤波器件使用品牌绿宝石电容，高频低阻，</a:t>
            </a:r>
            <a:r>
              <a:rPr lang="en-US" altLang="zh-CN" sz="1600" dirty="0">
                <a:latin typeface="+mn-ea"/>
              </a:rPr>
              <a:t>105</a:t>
            </a:r>
            <a:r>
              <a:rPr lang="zh-CN" altLang="zh-CN" sz="1600" dirty="0">
                <a:latin typeface="+mn-ea"/>
              </a:rPr>
              <a:t>℃高温下，时长</a:t>
            </a:r>
            <a:r>
              <a:rPr lang="en-US" altLang="zh-CN" sz="1600" dirty="0" smtClean="0">
                <a:latin typeface="+mn-ea"/>
              </a:rPr>
              <a:t>8000H</a:t>
            </a:r>
            <a:r>
              <a:rPr lang="zh-CN" altLang="zh-CN" sz="1600" dirty="0" smtClean="0">
                <a:latin typeface="+mn-ea"/>
              </a:rPr>
              <a:t>，</a:t>
            </a:r>
            <a:r>
              <a:rPr lang="zh-CN" altLang="zh-CN" sz="1600" dirty="0">
                <a:latin typeface="+mn-ea"/>
              </a:rPr>
              <a:t>低温时间更长。</a:t>
            </a:r>
            <a:r>
              <a:rPr lang="zh-CN" altLang="zh-CN" sz="1600" dirty="0" smtClean="0"/>
              <a:t>具有</a:t>
            </a:r>
            <a:r>
              <a:rPr lang="zh-CN" altLang="zh-CN" sz="1600" dirty="0"/>
              <a:t>启动快速，兼容负载范围宽，保护功能齐全</a:t>
            </a:r>
            <a:r>
              <a:rPr lang="zh-CN" altLang="zh-CN" sz="1600" dirty="0" smtClean="0"/>
              <a:t>，输入</a:t>
            </a:r>
            <a:r>
              <a:rPr lang="en-US" altLang="zh-CN" sz="1600" dirty="0" smtClean="0"/>
              <a:t>DC36-48V </a:t>
            </a:r>
            <a:r>
              <a:rPr lang="zh-CN" altLang="zh-CN" sz="1600" dirty="0" smtClean="0"/>
              <a:t>，输出</a:t>
            </a:r>
            <a:r>
              <a:rPr lang="en-US" altLang="zh-CN" sz="1600" dirty="0" smtClean="0"/>
              <a:t>DC24-36V</a:t>
            </a:r>
            <a:r>
              <a:rPr lang="zh-CN" altLang="zh-CN" sz="1600" dirty="0" smtClean="0"/>
              <a:t>，</a:t>
            </a:r>
            <a:r>
              <a:rPr lang="zh-CN" altLang="zh-CN" sz="1600" dirty="0"/>
              <a:t>高精确的恒流控制，极高的效率和可靠的性能，以及小型的外观结构会使你的灯具更加趋于完美。</a:t>
            </a:r>
          </a:p>
        </p:txBody>
      </p:sp>
      <p:sp>
        <p:nvSpPr>
          <p:cNvPr id="7" name="文本框 6"/>
          <p:cNvSpPr txBox="1"/>
          <p:nvPr/>
        </p:nvSpPr>
        <p:spPr>
          <a:xfrm>
            <a:off x="609600" y="3525322"/>
            <a:ext cx="5472000" cy="2585323"/>
          </a:xfrm>
          <a:prstGeom prst="rect">
            <a:avLst/>
          </a:prstGeom>
          <a:noFill/>
        </p:spPr>
        <p:txBody>
          <a:bodyPr wrap="square" rtlCol="0">
            <a:spAutoFit/>
          </a:bodyPr>
          <a:lstStyle/>
          <a:p>
            <a:r>
              <a:rPr lang="zh-CN" altLang="en-US" dirty="0">
                <a:ln w="0"/>
                <a:latin typeface="+mn-ea"/>
                <a:sym typeface="Wingdings" panose="05000000000000000000" pitchFamily="2" charset="2"/>
              </a:rPr>
              <a:t>输入</a:t>
            </a:r>
            <a:r>
              <a:rPr lang="en-US" altLang="zh-CN" dirty="0" smtClean="0">
                <a:ln w="0"/>
                <a:latin typeface="+mn-ea"/>
                <a:sym typeface="Wingdings" panose="05000000000000000000" pitchFamily="2" charset="2"/>
              </a:rPr>
              <a:t>DC36-48V</a:t>
            </a:r>
            <a:r>
              <a:rPr lang="zh-CN" altLang="en-US" dirty="0">
                <a:ln w="0"/>
                <a:latin typeface="+mn-ea"/>
                <a:sym typeface="Wingdings" panose="05000000000000000000" pitchFamily="2" charset="2"/>
              </a:rPr>
              <a:t>，加防反接保护功能。</a:t>
            </a:r>
            <a:endParaRPr lang="en-US" altLang="zh-CN" dirty="0">
              <a:ln w="0"/>
              <a:latin typeface="+mn-ea"/>
              <a:sym typeface="Wingdings" panose="05000000000000000000" pitchFamily="2" charset="2"/>
            </a:endParaRPr>
          </a:p>
          <a:p>
            <a:r>
              <a:rPr lang="zh-CN" altLang="en-US" dirty="0" smtClean="0">
                <a:ln w="0"/>
                <a:latin typeface="+mn-ea"/>
                <a:sym typeface="Wingdings" panose="05000000000000000000" pitchFamily="2" charset="2"/>
              </a:rPr>
              <a:t>输出</a:t>
            </a:r>
            <a:r>
              <a:rPr lang="zh-CN" altLang="en-US" dirty="0">
                <a:ln w="0"/>
                <a:latin typeface="+mn-ea"/>
                <a:sym typeface="Wingdings" panose="05000000000000000000" pitchFamily="2" charset="2"/>
              </a:rPr>
              <a:t>范围</a:t>
            </a:r>
            <a:r>
              <a:rPr lang="zh-CN" altLang="en-US" dirty="0" smtClean="0">
                <a:ln w="0"/>
                <a:latin typeface="+mn-ea"/>
                <a:sym typeface="Wingdings" panose="05000000000000000000" pitchFamily="2" charset="2"/>
              </a:rPr>
              <a:t>广，输出</a:t>
            </a:r>
            <a:r>
              <a:rPr lang="en-US" altLang="zh-CN" dirty="0" smtClean="0">
                <a:ln w="0"/>
                <a:latin typeface="+mn-ea"/>
                <a:sym typeface="Wingdings" panose="05000000000000000000" pitchFamily="2" charset="2"/>
              </a:rPr>
              <a:t>DC24-36V,</a:t>
            </a:r>
            <a:r>
              <a:rPr lang="zh-CN" altLang="en-US" dirty="0" smtClean="0">
                <a:ln w="0"/>
                <a:latin typeface="+mn-ea"/>
                <a:sym typeface="Wingdings" panose="05000000000000000000" pitchFamily="2" charset="2"/>
              </a:rPr>
              <a:t>恒流</a:t>
            </a:r>
            <a:r>
              <a:rPr lang="en-US" altLang="zh-CN" dirty="0" smtClean="0">
                <a:ln w="0"/>
                <a:latin typeface="+mn-ea"/>
                <a:sym typeface="Wingdings" panose="05000000000000000000" pitchFamily="2" charset="2"/>
              </a:rPr>
              <a:t>4.5A</a:t>
            </a:r>
            <a:r>
              <a:rPr lang="zh-CN" altLang="en-US" dirty="0" smtClean="0">
                <a:ln w="0"/>
                <a:latin typeface="+mn-ea"/>
                <a:sym typeface="Wingdings" panose="05000000000000000000" pitchFamily="2" charset="2"/>
              </a:rPr>
              <a:t>。</a:t>
            </a:r>
            <a:endParaRPr lang="en-US" altLang="zh-CN" dirty="0" smtClean="0">
              <a:ln w="0"/>
              <a:latin typeface="+mn-ea"/>
              <a:sym typeface="Wingdings" panose="05000000000000000000" pitchFamily="2" charset="2"/>
            </a:endParaRPr>
          </a:p>
          <a:p>
            <a:r>
              <a:rPr lang="zh-CN" altLang="en-US" dirty="0">
                <a:ln w="0"/>
                <a:latin typeface="+mn-ea"/>
                <a:sym typeface="Wingdings" panose="05000000000000000000" pitchFamily="2" charset="2"/>
              </a:rPr>
              <a:t></a:t>
            </a:r>
            <a:r>
              <a:rPr lang="zh-CN" altLang="en-US" dirty="0">
                <a:latin typeface="+mn-ea"/>
              </a:rPr>
              <a:t>输出开路，短路，过压，过温</a:t>
            </a:r>
            <a:r>
              <a:rPr lang="zh-CN" altLang="en-US" dirty="0" smtClean="0">
                <a:latin typeface="+mn-ea"/>
              </a:rPr>
              <a:t>保护。</a:t>
            </a:r>
            <a:endParaRPr lang="en-US" altLang="zh-CN" dirty="0" smtClean="0">
              <a:latin typeface="+mn-ea"/>
            </a:endParaRPr>
          </a:p>
          <a:p>
            <a:r>
              <a:rPr lang="zh-CN" altLang="en-US" dirty="0">
                <a:ln w="0"/>
                <a:latin typeface="+mn-ea"/>
                <a:sym typeface="Wingdings" panose="05000000000000000000" pitchFamily="2" charset="2"/>
              </a:rPr>
              <a:t></a:t>
            </a:r>
            <a:r>
              <a:rPr lang="zh-CN" altLang="en-US" dirty="0" smtClean="0">
                <a:ln w="0"/>
                <a:latin typeface="+mn-ea"/>
                <a:sym typeface="Wingdings" panose="05000000000000000000" pitchFamily="2" charset="2"/>
              </a:rPr>
              <a:t>高效率。</a:t>
            </a:r>
            <a:endParaRPr lang="en-US" altLang="zh-CN" dirty="0" smtClean="0">
              <a:ln w="0"/>
              <a:latin typeface="+mn-ea"/>
              <a:sym typeface="Wingdings" panose="05000000000000000000" pitchFamily="2" charset="2"/>
            </a:endParaRPr>
          </a:p>
          <a:p>
            <a:r>
              <a:rPr lang="zh-CN" altLang="en-US" dirty="0" smtClean="0">
                <a:ln w="0"/>
                <a:latin typeface="+mn-ea"/>
                <a:sym typeface="Wingdings" panose="05000000000000000000" pitchFamily="2" charset="2"/>
              </a:rPr>
              <a:t>支持</a:t>
            </a:r>
            <a:r>
              <a:rPr lang="en-US" altLang="zh-CN" dirty="0" smtClean="0">
                <a:ln w="0"/>
                <a:latin typeface="+mn-ea"/>
                <a:sym typeface="Wingdings" panose="05000000000000000000" pitchFamily="2" charset="2"/>
              </a:rPr>
              <a:t>DMX512</a:t>
            </a:r>
            <a:r>
              <a:rPr lang="zh-CN" altLang="en-US" dirty="0" smtClean="0">
                <a:ln w="0"/>
                <a:latin typeface="+mn-ea"/>
                <a:sym typeface="Wingdings" panose="05000000000000000000" pitchFamily="2" charset="2"/>
              </a:rPr>
              <a:t>编码调光。</a:t>
            </a:r>
            <a:endParaRPr lang="en-US" altLang="zh-CN" dirty="0" smtClean="0">
              <a:ln w="0"/>
              <a:latin typeface="+mn-ea"/>
              <a:sym typeface="Wingdings" panose="05000000000000000000" pitchFamily="2" charset="2"/>
            </a:endParaRPr>
          </a:p>
          <a:p>
            <a:r>
              <a:rPr lang="zh-CN" altLang="en-US" dirty="0" smtClean="0">
                <a:ln w="0"/>
                <a:latin typeface="+mn-ea"/>
                <a:sym typeface="Wingdings" panose="05000000000000000000" pitchFamily="2" charset="2"/>
              </a:rPr>
              <a:t></a:t>
            </a:r>
            <a:r>
              <a:rPr lang="zh-CN" altLang="en-US" dirty="0" smtClean="0">
                <a:latin typeface="+mn-ea"/>
              </a:rPr>
              <a:t>采用</a:t>
            </a:r>
            <a:r>
              <a:rPr lang="en-US" altLang="zh-CN" dirty="0">
                <a:latin typeface="+mn-ea"/>
              </a:rPr>
              <a:t>LED</a:t>
            </a:r>
            <a:r>
              <a:rPr lang="zh-CN" altLang="en-US" dirty="0">
                <a:latin typeface="+mn-ea"/>
              </a:rPr>
              <a:t>专用防水环氧树脂</a:t>
            </a:r>
            <a:r>
              <a:rPr lang="en-US" altLang="zh-CN" dirty="0">
                <a:latin typeface="+mn-ea"/>
              </a:rPr>
              <a:t>AB</a:t>
            </a:r>
            <a:r>
              <a:rPr lang="zh-CN" altLang="en-US" dirty="0">
                <a:latin typeface="+mn-ea"/>
              </a:rPr>
              <a:t>胶，通过导热胶与铝壳接触，散热效果极佳，满负载输出时外壳表面温度不</a:t>
            </a:r>
            <a:r>
              <a:rPr lang="zh-CN" altLang="en-US" dirty="0" smtClean="0">
                <a:latin typeface="+mn-ea"/>
              </a:rPr>
              <a:t>超过</a:t>
            </a:r>
            <a:r>
              <a:rPr lang="en-US" altLang="zh-CN" dirty="0">
                <a:latin typeface="+mn-ea"/>
              </a:rPr>
              <a:t>6</a:t>
            </a:r>
            <a:r>
              <a:rPr lang="en-US" altLang="zh-CN" dirty="0" smtClean="0">
                <a:latin typeface="+mn-ea"/>
              </a:rPr>
              <a:t>5</a:t>
            </a:r>
            <a:r>
              <a:rPr lang="en-US" altLang="zh-CN" dirty="0">
                <a:latin typeface="+mn-ea"/>
              </a:rPr>
              <a:t>℃</a:t>
            </a:r>
            <a:r>
              <a:rPr lang="en-US" altLang="zh-CN" sz="1200" dirty="0">
                <a:latin typeface="+mn-ea"/>
              </a:rPr>
              <a:t>(</a:t>
            </a:r>
            <a:r>
              <a:rPr lang="zh-CN" altLang="en-US" sz="1200" dirty="0">
                <a:latin typeface="+mn-ea"/>
              </a:rPr>
              <a:t>在环境</a:t>
            </a:r>
            <a:r>
              <a:rPr lang="en-US" altLang="zh-CN" sz="1200" dirty="0">
                <a:latin typeface="+mn-ea"/>
              </a:rPr>
              <a:t>25℃</a:t>
            </a:r>
            <a:r>
              <a:rPr lang="zh-CN" altLang="en-US" sz="1200" dirty="0">
                <a:latin typeface="+mn-ea"/>
              </a:rPr>
              <a:t>测量</a:t>
            </a:r>
            <a:r>
              <a:rPr lang="en-US" altLang="zh-CN" sz="1200" dirty="0" smtClean="0">
                <a:latin typeface="+mn-ea"/>
              </a:rPr>
              <a:t>) </a:t>
            </a:r>
            <a:r>
              <a:rPr lang="en-US" altLang="zh-CN" dirty="0" smtClean="0">
                <a:latin typeface="+mn-ea"/>
              </a:rPr>
              <a:t>,</a:t>
            </a:r>
            <a:r>
              <a:rPr lang="zh-CN" altLang="en-US" dirty="0">
                <a:latin typeface="+mn-ea"/>
              </a:rPr>
              <a:t>室内户外均可使用，两端各设两个机械固定孔位，适用于多种内部安装应用。</a:t>
            </a:r>
            <a:endParaRPr lang="en-US" altLang="zh-CN" dirty="0" smtClean="0">
              <a:latin typeface="+mn-ea"/>
            </a:endParaRPr>
          </a:p>
        </p:txBody>
      </p:sp>
      <p:sp>
        <p:nvSpPr>
          <p:cNvPr id="12" name="文本框 11"/>
          <p:cNvSpPr txBox="1"/>
          <p:nvPr/>
        </p:nvSpPr>
        <p:spPr>
          <a:xfrm>
            <a:off x="619800" y="2918327"/>
            <a:ext cx="2936488" cy="461665"/>
          </a:xfrm>
          <a:prstGeom prst="rect">
            <a:avLst/>
          </a:prstGeom>
          <a:noFill/>
        </p:spPr>
        <p:txBody>
          <a:bodyPr wrap="square" rtlCol="0">
            <a:spAutoFit/>
          </a:bodyPr>
          <a:lstStyle/>
          <a:p>
            <a:r>
              <a:rPr lang="zh-CN" altLang="en-US" sz="2400" b="1" smtClean="0">
                <a:ln w="0"/>
                <a:sym typeface="Wingdings" panose="05000000000000000000" pitchFamily="2" charset="2"/>
              </a:rPr>
              <a:t>产品特点</a:t>
            </a:r>
            <a:r>
              <a:rPr lang="en-US" altLang="zh-CN" b="1">
                <a:ln w="0"/>
                <a:sym typeface="Wingdings" panose="05000000000000000000" pitchFamily="2" charset="2"/>
              </a:rPr>
              <a:t>(</a:t>
            </a:r>
            <a:r>
              <a:rPr lang="en-US" altLang="zh-CN" b="1" smtClean="0">
                <a:ln w="0"/>
                <a:sym typeface="Wingdings" panose="05000000000000000000" pitchFamily="2" charset="2"/>
              </a:rPr>
              <a:t>Features)</a:t>
            </a:r>
            <a:r>
              <a:rPr lang="zh-CN" altLang="en-US" b="1" smtClean="0">
                <a:ln w="0"/>
                <a:sym typeface="Wingdings" panose="05000000000000000000" pitchFamily="2" charset="2"/>
              </a:rPr>
              <a:t>：</a:t>
            </a:r>
            <a:endParaRPr lang="zh-CN" altLang="en-US" b="1" dirty="0">
              <a:ln w="0"/>
            </a:endParaRPr>
          </a:p>
        </p:txBody>
      </p:sp>
      <p:sp>
        <p:nvSpPr>
          <p:cNvPr id="2" name="文本框 1"/>
          <p:cNvSpPr txBox="1"/>
          <p:nvPr/>
        </p:nvSpPr>
        <p:spPr>
          <a:xfrm>
            <a:off x="6124301" y="686651"/>
            <a:ext cx="5837239" cy="1600438"/>
          </a:xfrm>
          <a:prstGeom prst="rect">
            <a:avLst/>
          </a:prstGeom>
          <a:noFill/>
        </p:spPr>
        <p:txBody>
          <a:bodyPr wrap="square" rtlCol="0">
            <a:spAutoFit/>
          </a:bodyPr>
          <a:lstStyle/>
          <a:p>
            <a:r>
              <a:rPr lang="zh-CN" altLang="en-US" sz="1400" dirty="0">
                <a:ln w="0"/>
                <a:latin typeface="+mn-ea"/>
                <a:sym typeface="Wingdings" panose="05000000000000000000" pitchFamily="2" charset="2"/>
              </a:rPr>
              <a:t> </a:t>
            </a:r>
            <a:r>
              <a:rPr lang="en-US" altLang="zh-CN" sz="1400" dirty="0" smtClean="0"/>
              <a:t>The </a:t>
            </a:r>
            <a:r>
              <a:rPr lang="en-US" altLang="zh-CN" sz="1400" dirty="0"/>
              <a:t>power supply is a high stability LED constant current drive power supply. The internal filter </a:t>
            </a:r>
            <a:r>
              <a:rPr lang="en-US" altLang="zh-CN" sz="1400" dirty="0" smtClean="0"/>
              <a:t>uses </a:t>
            </a:r>
            <a:r>
              <a:rPr lang="en-US" altLang="zh-CN" sz="1400" dirty="0"/>
              <a:t>brand emerald capacitors, </a:t>
            </a:r>
            <a:r>
              <a:rPr lang="en-US" altLang="zh-CN" sz="1400" dirty="0" smtClean="0"/>
              <a:t>with high </a:t>
            </a:r>
            <a:r>
              <a:rPr lang="en-US" altLang="zh-CN" sz="1400" dirty="0"/>
              <a:t>frequency and low resistance, </a:t>
            </a:r>
            <a:r>
              <a:rPr lang="en-US" altLang="zh-CN" sz="1400" dirty="0" smtClean="0"/>
              <a:t>It lasts 8000H at </a:t>
            </a:r>
            <a:r>
              <a:rPr lang="en-US" altLang="zh-CN" sz="1400" dirty="0"/>
              <a:t>105 ℃ </a:t>
            </a:r>
            <a:r>
              <a:rPr lang="en-US" altLang="zh-CN" sz="1400" dirty="0" smtClean="0"/>
              <a:t>for a longer time at  low  </a:t>
            </a:r>
            <a:r>
              <a:rPr lang="en-US" altLang="zh-CN" sz="1400" dirty="0"/>
              <a:t>temperature </a:t>
            </a:r>
            <a:r>
              <a:rPr lang="en-US" altLang="zh-CN" sz="1400" dirty="0" smtClean="0"/>
              <a:t>. </a:t>
            </a:r>
            <a:r>
              <a:rPr lang="en-US" altLang="zh-CN" sz="1400" dirty="0"/>
              <a:t>With fast </a:t>
            </a:r>
            <a:r>
              <a:rPr lang="en-US" altLang="zh-CN" sz="1400" dirty="0" smtClean="0"/>
              <a:t>start, </a:t>
            </a:r>
            <a:r>
              <a:rPr lang="en-US" altLang="zh-CN" sz="1400" dirty="0"/>
              <a:t>wide compatible load range, complete protection function, input </a:t>
            </a:r>
            <a:r>
              <a:rPr lang="en-US" altLang="zh-CN" sz="1400" dirty="0" smtClean="0"/>
              <a:t>DC36-48V</a:t>
            </a:r>
            <a:r>
              <a:rPr lang="en-US" altLang="zh-CN" sz="1400" dirty="0"/>
              <a:t>, output </a:t>
            </a:r>
            <a:r>
              <a:rPr lang="en-US" altLang="zh-CN" sz="1400" dirty="0" smtClean="0"/>
              <a:t>DC24-36V</a:t>
            </a:r>
            <a:r>
              <a:rPr lang="en-US" altLang="zh-CN" sz="1400" dirty="0"/>
              <a:t>, high-precision constant current </a:t>
            </a:r>
            <a:r>
              <a:rPr lang="en-US" altLang="zh-CN" sz="1400" dirty="0" err="1" smtClean="0"/>
              <a:t>control,high</a:t>
            </a:r>
            <a:r>
              <a:rPr lang="en-US" altLang="zh-CN" sz="1400" dirty="0" smtClean="0"/>
              <a:t> extremely </a:t>
            </a:r>
            <a:r>
              <a:rPr lang="en-US" altLang="zh-CN" sz="1400" dirty="0"/>
              <a:t>and reliable performance, and small appearance </a:t>
            </a:r>
            <a:r>
              <a:rPr lang="en-US" altLang="zh-CN" sz="1400" dirty="0" err="1" smtClean="0"/>
              <a:t>structure,your</a:t>
            </a:r>
            <a:r>
              <a:rPr lang="en-US" altLang="zh-CN" sz="1400" dirty="0" smtClean="0"/>
              <a:t> lamp will be more perfect</a:t>
            </a:r>
            <a:r>
              <a:rPr lang="en-US" altLang="zh-CN" sz="1400" dirty="0"/>
              <a:t>.</a:t>
            </a:r>
            <a:endParaRPr lang="zh-CN" altLang="en-US" sz="1400" dirty="0"/>
          </a:p>
        </p:txBody>
      </p:sp>
      <p:sp>
        <p:nvSpPr>
          <p:cNvPr id="3" name="文本框 2"/>
          <p:cNvSpPr txBox="1"/>
          <p:nvPr/>
        </p:nvSpPr>
        <p:spPr>
          <a:xfrm>
            <a:off x="6129877" y="3525322"/>
            <a:ext cx="5833522" cy="2677656"/>
          </a:xfrm>
          <a:prstGeom prst="rect">
            <a:avLst/>
          </a:prstGeom>
          <a:noFill/>
        </p:spPr>
        <p:txBody>
          <a:bodyPr wrap="square" rtlCol="0">
            <a:spAutoFit/>
          </a:bodyPr>
          <a:lstStyle/>
          <a:p>
            <a:r>
              <a:rPr lang="zh-CN" altLang="en-US" sz="1400" dirty="0" smtClean="0">
                <a:ln w="0"/>
                <a:latin typeface="+mn-ea"/>
                <a:sym typeface="Wingdings" panose="05000000000000000000" pitchFamily="2" charset="2"/>
              </a:rPr>
              <a:t></a:t>
            </a:r>
            <a:r>
              <a:rPr lang="en-US" altLang="zh-CN" sz="1400" dirty="0"/>
              <a:t>Input </a:t>
            </a:r>
            <a:r>
              <a:rPr lang="en-US" altLang="zh-CN" sz="1400" dirty="0" smtClean="0"/>
              <a:t>DC36-48V</a:t>
            </a:r>
            <a:r>
              <a:rPr lang="en-US" altLang="zh-CN" sz="1400" dirty="0"/>
              <a:t>, plus anti-reverse protection function.</a:t>
            </a:r>
          </a:p>
          <a:p>
            <a:r>
              <a:rPr lang="zh-CN" altLang="en-US" sz="1400" dirty="0" smtClean="0">
                <a:ln w="0"/>
                <a:latin typeface="+mn-ea"/>
                <a:sym typeface="Wingdings" panose="05000000000000000000" pitchFamily="2" charset="2"/>
              </a:rPr>
              <a:t></a:t>
            </a:r>
            <a:r>
              <a:rPr lang="en-US" altLang="zh-CN" sz="1400" dirty="0" smtClean="0"/>
              <a:t>Wide </a:t>
            </a:r>
            <a:r>
              <a:rPr lang="en-US" altLang="zh-CN" sz="1400" dirty="0"/>
              <a:t>output range, output </a:t>
            </a:r>
            <a:r>
              <a:rPr lang="en-US" altLang="zh-CN" sz="1400" dirty="0" smtClean="0"/>
              <a:t>DC24-36V</a:t>
            </a:r>
            <a:r>
              <a:rPr lang="en-US" altLang="zh-CN" sz="1400" dirty="0"/>
              <a:t>, constant current </a:t>
            </a:r>
            <a:r>
              <a:rPr lang="en-US" altLang="zh-CN" sz="1400" dirty="0" smtClean="0"/>
              <a:t>4.5A</a:t>
            </a:r>
            <a:r>
              <a:rPr lang="en-US" altLang="zh-CN" sz="1400" dirty="0"/>
              <a:t>.</a:t>
            </a:r>
          </a:p>
          <a:p>
            <a:r>
              <a:rPr lang="zh-CN" altLang="en-US" sz="1400" dirty="0" smtClean="0">
                <a:ln w="0"/>
                <a:latin typeface="+mn-ea"/>
                <a:sym typeface="Wingdings" panose="05000000000000000000" pitchFamily="2" charset="2"/>
              </a:rPr>
              <a:t></a:t>
            </a:r>
            <a:r>
              <a:rPr lang="en-US" altLang="zh-CN" sz="1400" dirty="0" smtClean="0"/>
              <a:t>Output </a:t>
            </a:r>
            <a:r>
              <a:rPr lang="en-US" altLang="zh-CN" sz="1400" dirty="0"/>
              <a:t>open circuit, short circuit, over voltage, over temperature protection.</a:t>
            </a:r>
          </a:p>
          <a:p>
            <a:r>
              <a:rPr lang="zh-CN" altLang="en-US" sz="1400" dirty="0" smtClean="0">
                <a:ln w="0"/>
                <a:latin typeface="+mn-ea"/>
                <a:sym typeface="Wingdings" panose="05000000000000000000" pitchFamily="2" charset="2"/>
              </a:rPr>
              <a:t></a:t>
            </a:r>
            <a:r>
              <a:rPr lang="en-US" altLang="zh-CN" sz="1400" dirty="0" smtClean="0"/>
              <a:t>high </a:t>
            </a:r>
            <a:r>
              <a:rPr lang="en-US" altLang="zh-CN" sz="1400" dirty="0"/>
              <a:t>efficiency.</a:t>
            </a:r>
          </a:p>
          <a:p>
            <a:r>
              <a:rPr lang="zh-CN" altLang="en-US" sz="1400" dirty="0" smtClean="0">
                <a:ln w="0"/>
                <a:latin typeface="+mn-ea"/>
                <a:sym typeface="Wingdings" panose="05000000000000000000" pitchFamily="2" charset="2"/>
              </a:rPr>
              <a:t></a:t>
            </a:r>
            <a:r>
              <a:rPr lang="en-US" altLang="zh-CN" sz="1400" dirty="0" smtClean="0"/>
              <a:t>Support </a:t>
            </a:r>
            <a:r>
              <a:rPr lang="en-US" altLang="zh-CN" sz="1400" dirty="0"/>
              <a:t>DMX512 encoding dimming.</a:t>
            </a:r>
          </a:p>
          <a:p>
            <a:r>
              <a:rPr lang="zh-CN" altLang="en-US" sz="1400" dirty="0" smtClean="0">
                <a:ln w="0"/>
                <a:latin typeface="+mn-ea"/>
                <a:sym typeface="Wingdings" panose="05000000000000000000" pitchFamily="2" charset="2"/>
              </a:rPr>
              <a:t></a:t>
            </a:r>
            <a:r>
              <a:rPr lang="en-US" altLang="zh-CN" sz="1400" dirty="0" smtClean="0"/>
              <a:t>Use </a:t>
            </a:r>
            <a:r>
              <a:rPr lang="en-US" altLang="zh-CN" sz="1400" dirty="0"/>
              <a:t>LED special waterproof epoxy resin AB glue, contact with aluminum shell through thermal conductive glue, excellent heat dissipation effect, shell surface temperature does not exceed 65℃ (measured at 25℃ in the environment) when full load output, both indoor and outdoor can be used, both ends Each has two mechanical fixing holes, suitable for a variety of internal installation applications.</a:t>
            </a:r>
            <a:endParaRPr lang="zh-CN" altLang="en-US" sz="1400" dirty="0"/>
          </a:p>
        </p:txBody>
      </p:sp>
    </p:spTree>
    <p:extLst>
      <p:ext uri="{BB962C8B-B14F-4D97-AF65-F5344CB8AC3E}">
        <p14:creationId xmlns:p14="http://schemas.microsoft.com/office/powerpoint/2010/main" val="1570734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custDataLst>
              <p:tags r:id="rId2"/>
            </p:custDataLst>
          </p:nvPr>
        </p:nvSpPr>
        <p:spPr>
          <a:xfrm>
            <a:off x="11032232" y="2556741"/>
            <a:ext cx="0" cy="9525"/>
          </a:xfrm>
          <a:custGeom>
            <a:avLst/>
            <a:gdLst/>
            <a:ahLst/>
            <a:cxnLst/>
            <a:rect l="l" t="t" r="r" b="b"/>
            <a:pathLst>
              <a:path h="9525">
                <a:moveTo>
                  <a:pt x="0" y="9510"/>
                </a:moveTo>
                <a:lnTo>
                  <a:pt x="0" y="0"/>
                </a:lnTo>
                <a:lnTo>
                  <a:pt x="0" y="9510"/>
                </a:lnTo>
                <a:close/>
              </a:path>
            </a:pathLst>
          </a:custGeom>
          <a:solidFill>
            <a:srgbClr val="000000"/>
          </a:solidFill>
        </p:spPr>
        <p:txBody>
          <a:bodyPr wrap="square" lIns="0" tIns="0" rIns="0" bIns="0" rtlCol="0"/>
          <a:lstStyle/>
          <a:p>
            <a:endParaRPr/>
          </a:p>
        </p:txBody>
      </p:sp>
      <p:sp>
        <p:nvSpPr>
          <p:cNvPr id="5" name="object 5"/>
          <p:cNvSpPr/>
          <p:nvPr>
            <p:custDataLst>
              <p:tags r:id="rId3"/>
            </p:custDataLst>
          </p:nvPr>
        </p:nvSpPr>
        <p:spPr>
          <a:xfrm>
            <a:off x="11032232" y="6014612"/>
            <a:ext cx="0" cy="9525"/>
          </a:xfrm>
          <a:custGeom>
            <a:avLst/>
            <a:gdLst/>
            <a:ahLst/>
            <a:cxnLst/>
            <a:rect l="l" t="t" r="r" b="b"/>
            <a:pathLst>
              <a:path h="9525">
                <a:moveTo>
                  <a:pt x="0" y="9510"/>
                </a:moveTo>
                <a:lnTo>
                  <a:pt x="0" y="0"/>
                </a:lnTo>
                <a:lnTo>
                  <a:pt x="0" y="9510"/>
                </a:lnTo>
                <a:close/>
              </a:path>
            </a:pathLst>
          </a:custGeom>
          <a:solidFill>
            <a:srgbClr val="000000"/>
          </a:solidFill>
        </p:spPr>
        <p:txBody>
          <a:bodyPr wrap="square" lIns="0" tIns="0" rIns="0" bIns="0" rtlCol="0"/>
          <a:lstStyle/>
          <a:p>
            <a:endParaRPr/>
          </a:p>
        </p:txBody>
      </p:sp>
      <p:sp>
        <p:nvSpPr>
          <p:cNvPr id="6" name="object 6"/>
          <p:cNvSpPr/>
          <p:nvPr>
            <p:custDataLst>
              <p:tags r:id="rId4"/>
            </p:custDataLst>
          </p:nvPr>
        </p:nvSpPr>
        <p:spPr>
          <a:xfrm>
            <a:off x="11032232" y="6205147"/>
            <a:ext cx="0" cy="9525"/>
          </a:xfrm>
          <a:custGeom>
            <a:avLst/>
            <a:gdLst/>
            <a:ahLst/>
            <a:cxnLst/>
            <a:rect l="l" t="t" r="r" b="b"/>
            <a:pathLst>
              <a:path h="9525">
                <a:moveTo>
                  <a:pt x="0" y="9510"/>
                </a:moveTo>
                <a:lnTo>
                  <a:pt x="0" y="0"/>
                </a:lnTo>
                <a:lnTo>
                  <a:pt x="0" y="9510"/>
                </a:lnTo>
                <a:close/>
              </a:path>
            </a:pathLst>
          </a:custGeom>
          <a:solidFill>
            <a:srgbClr val="000000"/>
          </a:solidFill>
        </p:spPr>
        <p:txBody>
          <a:bodyPr wrap="square" lIns="0" tIns="0" rIns="0" bIns="0" rtlCol="0"/>
          <a:lstStyle/>
          <a:p>
            <a:endParaRPr/>
          </a:p>
        </p:txBody>
      </p:sp>
      <p:sp>
        <p:nvSpPr>
          <p:cNvPr id="7" name="object 7"/>
          <p:cNvSpPr/>
          <p:nvPr>
            <p:custDataLst>
              <p:tags r:id="rId5"/>
            </p:custDataLst>
          </p:nvPr>
        </p:nvSpPr>
        <p:spPr>
          <a:xfrm>
            <a:off x="11032232" y="6376659"/>
            <a:ext cx="0" cy="9525"/>
          </a:xfrm>
          <a:custGeom>
            <a:avLst/>
            <a:gdLst/>
            <a:ahLst/>
            <a:cxnLst/>
            <a:rect l="l" t="t" r="r" b="b"/>
            <a:pathLst>
              <a:path h="9525">
                <a:moveTo>
                  <a:pt x="0" y="9510"/>
                </a:moveTo>
                <a:lnTo>
                  <a:pt x="0" y="0"/>
                </a:lnTo>
                <a:lnTo>
                  <a:pt x="0" y="9510"/>
                </a:lnTo>
                <a:close/>
              </a:path>
            </a:pathLst>
          </a:custGeom>
          <a:solidFill>
            <a:srgbClr val="D3D3D3"/>
          </a:solidFill>
        </p:spPr>
        <p:txBody>
          <a:bodyPr wrap="square" lIns="0" tIns="0" rIns="0" bIns="0" rtlCol="0"/>
          <a:lstStyle/>
          <a:p>
            <a:endParaRPr/>
          </a:p>
        </p:txBody>
      </p:sp>
      <p:graphicFrame>
        <p:nvGraphicFramePr>
          <p:cNvPr id="9" name="对象 8"/>
          <p:cNvGraphicFramePr>
            <a:graphicFrameLocks noChangeAspect="1"/>
          </p:cNvGraphicFramePr>
          <p:nvPr>
            <p:extLst>
              <p:ext uri="{D42A27DB-BD31-4B8C-83A1-F6EECF244321}">
                <p14:modId xmlns:p14="http://schemas.microsoft.com/office/powerpoint/2010/main" val="1439211722"/>
              </p:ext>
            </p:extLst>
          </p:nvPr>
        </p:nvGraphicFramePr>
        <p:xfrm>
          <a:off x="695325" y="690563"/>
          <a:ext cx="10801350" cy="5972175"/>
        </p:xfrm>
        <a:graphic>
          <a:graphicData uri="http://schemas.openxmlformats.org/presentationml/2006/ole">
            <mc:AlternateContent xmlns:mc="http://schemas.openxmlformats.org/markup-compatibility/2006">
              <mc:Choice xmlns:v="urn:schemas-microsoft-com:vml" Requires="v">
                <p:oleObj spid="_x0000_s4262" name="工作表" r:id="rId8" imgW="11268055" imgH="6238890" progId="Excel.Sheet.12">
                  <p:embed/>
                </p:oleObj>
              </mc:Choice>
              <mc:Fallback>
                <p:oleObj name="工作表" r:id="rId8" imgW="11268055" imgH="6238890" progId="Excel.Sheet.12">
                  <p:embed/>
                  <p:pic>
                    <p:nvPicPr>
                      <p:cNvPr id="0" name="图片 4128"/>
                      <p:cNvPicPr/>
                      <p:nvPr/>
                    </p:nvPicPr>
                    <p:blipFill>
                      <a:blip r:embed="rId9"/>
                      <a:stretch>
                        <a:fillRect/>
                      </a:stretch>
                    </p:blipFill>
                    <p:spPr>
                      <a:xfrm>
                        <a:off x="695325" y="690563"/>
                        <a:ext cx="10801350" cy="5972175"/>
                      </a:xfrm>
                      <a:prstGeom prst="rect">
                        <a:avLst/>
                      </a:prstGeom>
                    </p:spPr>
                  </p:pic>
                </p:oleObj>
              </mc:Fallback>
            </mc:AlternateContent>
          </a:graphicData>
        </a:graphic>
      </p:graphicFrame>
      <p:sp>
        <p:nvSpPr>
          <p:cNvPr id="11" name="文本框 10"/>
          <p:cNvSpPr txBox="1"/>
          <p:nvPr/>
        </p:nvSpPr>
        <p:spPr>
          <a:xfrm>
            <a:off x="609600" y="228600"/>
            <a:ext cx="3886200" cy="461665"/>
          </a:xfrm>
          <a:prstGeom prst="rect">
            <a:avLst/>
          </a:prstGeom>
          <a:noFill/>
        </p:spPr>
        <p:txBody>
          <a:bodyPr wrap="square" rtlCol="0">
            <a:spAutoFit/>
          </a:bodyPr>
          <a:lstStyle/>
          <a:p>
            <a:r>
              <a:rPr lang="zh-CN" altLang="en-US" sz="2400" b="1" smtClean="0"/>
              <a:t>电气规格</a:t>
            </a:r>
            <a:r>
              <a:rPr lang="en-US" altLang="zh-CN" b="1">
                <a:cs typeface="宋体" panose="02010600030101010101" pitchFamily="2" charset="-122"/>
              </a:rPr>
              <a:t>(Electrical specifications</a:t>
            </a:r>
            <a:r>
              <a:rPr lang="en-US" altLang="zh-CN" b="1" smtClean="0">
                <a:cs typeface="宋体" panose="02010600030101010101" pitchFamily="2" charset="-122"/>
              </a:rPr>
              <a:t>)</a:t>
            </a:r>
            <a:r>
              <a:rPr lang="zh-CN" altLang="en-US" b="1" smtClean="0">
                <a:cs typeface="宋体" panose="02010600030101010101" pitchFamily="2" charset="-122"/>
              </a:rPr>
              <a:t>：</a:t>
            </a:r>
            <a:endParaRPr lang="zh-CN" altLang="en-US" b="1"/>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对象 6"/>
          <p:cNvGraphicFramePr>
            <a:graphicFrameLocks noChangeAspect="1"/>
          </p:cNvGraphicFramePr>
          <p:nvPr>
            <p:extLst>
              <p:ext uri="{D42A27DB-BD31-4B8C-83A1-F6EECF244321}">
                <p14:modId xmlns:p14="http://schemas.microsoft.com/office/powerpoint/2010/main" val="1349519864"/>
              </p:ext>
            </p:extLst>
          </p:nvPr>
        </p:nvGraphicFramePr>
        <p:xfrm>
          <a:off x="695325" y="685800"/>
          <a:ext cx="10801350" cy="5057775"/>
        </p:xfrm>
        <a:graphic>
          <a:graphicData uri="http://schemas.openxmlformats.org/presentationml/2006/ole">
            <mc:AlternateContent xmlns:mc="http://schemas.openxmlformats.org/markup-compatibility/2006">
              <mc:Choice xmlns:v="urn:schemas-microsoft-com:vml" Requires="v">
                <p:oleObj spid="_x0000_s6274" name="工作表" r:id="rId4" imgW="11877745" imgH="5562540" progId="Excel.Sheet.12">
                  <p:embed/>
                </p:oleObj>
              </mc:Choice>
              <mc:Fallback>
                <p:oleObj name="工作表" r:id="rId4" imgW="11877745" imgH="5562540" progId="Excel.Sheet.12">
                  <p:embed/>
                  <p:pic>
                    <p:nvPicPr>
                      <p:cNvPr id="0" name=""/>
                      <p:cNvPicPr/>
                      <p:nvPr/>
                    </p:nvPicPr>
                    <p:blipFill>
                      <a:blip r:embed="rId5"/>
                      <a:stretch>
                        <a:fillRect/>
                      </a:stretch>
                    </p:blipFill>
                    <p:spPr>
                      <a:xfrm>
                        <a:off x="695325" y="685800"/>
                        <a:ext cx="10801350" cy="5057775"/>
                      </a:xfrm>
                      <a:prstGeom prst="rect">
                        <a:avLst/>
                      </a:prstGeom>
                    </p:spPr>
                  </p:pic>
                </p:oleObj>
              </mc:Fallback>
            </mc:AlternateContent>
          </a:graphicData>
        </a:graphic>
      </p:graphicFrame>
      <p:sp>
        <p:nvSpPr>
          <p:cNvPr id="4" name="文本框 3"/>
          <p:cNvSpPr txBox="1"/>
          <p:nvPr/>
        </p:nvSpPr>
        <p:spPr>
          <a:xfrm>
            <a:off x="609600" y="224135"/>
            <a:ext cx="3733800" cy="461665"/>
          </a:xfrm>
          <a:prstGeom prst="rect">
            <a:avLst/>
          </a:prstGeom>
          <a:solidFill>
            <a:schemeClr val="bg1"/>
          </a:solidFill>
        </p:spPr>
        <p:txBody>
          <a:bodyPr wrap="square" rtlCol="0">
            <a:spAutoFit/>
          </a:bodyPr>
          <a:lstStyle/>
          <a:p>
            <a:r>
              <a:rPr lang="zh-CN" altLang="en-US" sz="2400" b="1">
                <a:latin typeface="+mn-ea"/>
                <a:cs typeface="宋体" panose="02010600030101010101" pitchFamily="2" charset="-122"/>
              </a:rPr>
              <a:t>电性</a:t>
            </a:r>
            <a:r>
              <a:rPr lang="zh-CN" altLang="en-US" sz="2400" b="1" smtClean="0">
                <a:latin typeface="+mn-ea"/>
                <a:cs typeface="宋体" panose="02010600030101010101" pitchFamily="2" charset="-122"/>
              </a:rPr>
              <a:t>参数</a:t>
            </a:r>
            <a:r>
              <a:rPr lang="en-US" altLang="zh-CN" b="1" smtClean="0">
                <a:cs typeface="宋体" panose="02010600030101010101" pitchFamily="2" charset="-122"/>
              </a:rPr>
              <a:t>(Electrical parameters)</a:t>
            </a:r>
            <a:r>
              <a:rPr lang="zh-CN" altLang="en-US" b="1" smtClean="0">
                <a:cs typeface="宋体" panose="02010600030101010101" pitchFamily="2" charset="-122"/>
              </a:rPr>
              <a:t>：</a:t>
            </a:r>
            <a:endParaRPr lang="zh-CN" altLang="en-US" b="1" dirty="0"/>
          </a:p>
        </p:txBody>
      </p:sp>
    </p:spTree>
    <p:extLst>
      <p:ext uri="{BB962C8B-B14F-4D97-AF65-F5344CB8AC3E}">
        <p14:creationId xmlns:p14="http://schemas.microsoft.com/office/powerpoint/2010/main" val="32378181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对象 5"/>
          <p:cNvGraphicFramePr>
            <a:graphicFrameLocks noChangeAspect="1"/>
          </p:cNvGraphicFramePr>
          <p:nvPr>
            <p:extLst>
              <p:ext uri="{D42A27DB-BD31-4B8C-83A1-F6EECF244321}">
                <p14:modId xmlns:p14="http://schemas.microsoft.com/office/powerpoint/2010/main" val="148445543"/>
              </p:ext>
            </p:extLst>
          </p:nvPr>
        </p:nvGraphicFramePr>
        <p:xfrm>
          <a:off x="696000" y="784853"/>
          <a:ext cx="10800000" cy="1952403"/>
        </p:xfrm>
        <a:graphic>
          <a:graphicData uri="http://schemas.openxmlformats.org/presentationml/2006/ole">
            <mc:AlternateContent xmlns:mc="http://schemas.openxmlformats.org/markup-compatibility/2006">
              <mc:Choice xmlns:v="urn:schemas-microsoft-com:vml" Requires="v">
                <p:oleObj spid="_x0000_s7179" name="工作表" r:id="rId4" imgW="4162478" imgH="752490" progId="Excel.Sheet.12">
                  <p:embed/>
                </p:oleObj>
              </mc:Choice>
              <mc:Fallback>
                <p:oleObj name="工作表" r:id="rId4" imgW="4162478" imgH="752490" progId="Excel.Sheet.12">
                  <p:embed/>
                  <p:pic>
                    <p:nvPicPr>
                      <p:cNvPr id="0" name=""/>
                      <p:cNvPicPr/>
                      <p:nvPr/>
                    </p:nvPicPr>
                    <p:blipFill>
                      <a:blip r:embed="rId5"/>
                      <a:stretch>
                        <a:fillRect/>
                      </a:stretch>
                    </p:blipFill>
                    <p:spPr>
                      <a:xfrm>
                        <a:off x="696000" y="784853"/>
                        <a:ext cx="10800000" cy="1952403"/>
                      </a:xfrm>
                      <a:prstGeom prst="rect">
                        <a:avLst/>
                      </a:prstGeom>
                    </p:spPr>
                  </p:pic>
                </p:oleObj>
              </mc:Fallback>
            </mc:AlternateContent>
          </a:graphicData>
        </a:graphic>
      </p:graphicFrame>
      <p:sp>
        <p:nvSpPr>
          <p:cNvPr id="4" name="文本框 3"/>
          <p:cNvSpPr txBox="1"/>
          <p:nvPr/>
        </p:nvSpPr>
        <p:spPr>
          <a:xfrm>
            <a:off x="609600" y="224135"/>
            <a:ext cx="4114800" cy="461665"/>
          </a:xfrm>
          <a:prstGeom prst="rect">
            <a:avLst/>
          </a:prstGeom>
          <a:solidFill>
            <a:schemeClr val="bg1"/>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cs typeface="宋体"/>
              </a:rPr>
              <a:t>产品适用范围</a:t>
            </a:r>
            <a:r>
              <a:rPr lang="en-US" altLang="zh-CN" b="1">
                <a:cs typeface="宋体"/>
              </a:rPr>
              <a:t>(Scope of application)</a:t>
            </a:r>
            <a:r>
              <a:rPr lang="zh-CN" altLang="en-US" b="1" smtClean="0">
                <a:cs typeface="宋体"/>
              </a:rPr>
              <a:t>：</a:t>
            </a:r>
            <a:endParaRPr lang="zh-CN" altLang="en-US" b="1" dirty="0"/>
          </a:p>
        </p:txBody>
      </p:sp>
    </p:spTree>
    <p:extLst>
      <p:ext uri="{BB962C8B-B14F-4D97-AF65-F5344CB8AC3E}">
        <p14:creationId xmlns:p14="http://schemas.microsoft.com/office/powerpoint/2010/main" val="38714526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09600" y="228600"/>
            <a:ext cx="4933950" cy="461665"/>
          </a:xfrm>
          <a:prstGeom prst="rect">
            <a:avLst/>
          </a:prstGeom>
          <a:noFill/>
        </p:spPr>
        <p:txBody>
          <a:bodyPr wrap="square" rtlCol="0">
            <a:spAutoFit/>
          </a:bodyPr>
          <a:lstStyle/>
          <a:p>
            <a:pPr marL="12700">
              <a:lnSpc>
                <a:spcPct val="100000"/>
              </a:lnSpc>
              <a:spcBef>
                <a:spcPts val="100"/>
              </a:spcBef>
            </a:pPr>
            <a:r>
              <a:rPr lang="zh-CN" altLang="en-US" sz="2400" b="1" dirty="0">
                <a:ln w="0"/>
                <a:latin typeface="+mn-ea"/>
                <a:cs typeface="宋体" panose="02010600030101010101" pitchFamily="2" charset="-122"/>
              </a:rPr>
              <a:t>安装尺寸图</a:t>
            </a:r>
            <a:r>
              <a:rPr lang="en-US" altLang="zh-CN" b="1" dirty="0">
                <a:ln w="0"/>
                <a:cs typeface="宋体" panose="02010600030101010101" pitchFamily="2" charset="-122"/>
              </a:rPr>
              <a:t>(Installation dimension drawing):</a:t>
            </a:r>
          </a:p>
        </p:txBody>
      </p:sp>
      <p:graphicFrame>
        <p:nvGraphicFramePr>
          <p:cNvPr id="3" name="对象 2"/>
          <p:cNvGraphicFramePr>
            <a:graphicFrameLocks noChangeAspect="1"/>
          </p:cNvGraphicFramePr>
          <p:nvPr>
            <p:extLst>
              <p:ext uri="{D42A27DB-BD31-4B8C-83A1-F6EECF244321}">
                <p14:modId xmlns:p14="http://schemas.microsoft.com/office/powerpoint/2010/main" val="1250377958"/>
              </p:ext>
            </p:extLst>
          </p:nvPr>
        </p:nvGraphicFramePr>
        <p:xfrm>
          <a:off x="838200" y="1219200"/>
          <a:ext cx="11337312" cy="5486400"/>
        </p:xfrm>
        <a:graphic>
          <a:graphicData uri="http://schemas.openxmlformats.org/presentationml/2006/ole">
            <mc:AlternateContent xmlns:mc="http://schemas.openxmlformats.org/markup-compatibility/2006">
              <mc:Choice xmlns:v="urn:schemas-microsoft-com:vml" Requires="v">
                <p:oleObj spid="_x0000_s8197" name="AutoCAD Drawing" r:id="rId3" imgW="17326080" imgH="8381880" progId="AutoCAD.Drawing.19">
                  <p:embed/>
                </p:oleObj>
              </mc:Choice>
              <mc:Fallback>
                <p:oleObj name="AutoCAD Drawing" r:id="rId3" imgW="17326080" imgH="8381880" progId="AutoCAD.Drawing.19">
                  <p:embed/>
                  <p:pic>
                    <p:nvPicPr>
                      <p:cNvPr id="0" name="对象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219200"/>
                        <a:ext cx="11337312" cy="5486400"/>
                      </a:xfrm>
                      <a:prstGeom prst="rect">
                        <a:avLst/>
                      </a:prstGeom>
                      <a:noFill/>
                      <a:ln>
                        <a:noFill/>
                      </a:ln>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09600" y="228600"/>
            <a:ext cx="4933950" cy="461665"/>
          </a:xfrm>
          <a:prstGeom prst="rect">
            <a:avLst/>
          </a:prstGeom>
          <a:noFill/>
        </p:spPr>
        <p:txBody>
          <a:bodyPr wrap="square" rtlCol="0">
            <a:spAutoFit/>
          </a:bodyPr>
          <a:lstStyle/>
          <a:p>
            <a:pPr marL="12700">
              <a:lnSpc>
                <a:spcPct val="100000"/>
              </a:lnSpc>
              <a:spcBef>
                <a:spcPts val="100"/>
              </a:spcBef>
            </a:pPr>
            <a:r>
              <a:rPr lang="zh-CN" altLang="en-US" sz="2400" b="1" dirty="0">
                <a:ln w="0"/>
                <a:latin typeface="+mn-ea"/>
                <a:cs typeface="宋体" panose="02010600030101010101" pitchFamily="2" charset="-122"/>
              </a:rPr>
              <a:t>防水</a:t>
            </a:r>
            <a:r>
              <a:rPr lang="zh-CN" altLang="en-US" sz="2400" b="1" dirty="0" smtClean="0">
                <a:ln w="0"/>
                <a:latin typeface="+mn-ea"/>
                <a:cs typeface="宋体" panose="02010600030101010101" pitchFamily="2" charset="-122"/>
              </a:rPr>
              <a:t>图</a:t>
            </a:r>
            <a:r>
              <a:rPr lang="en-US" altLang="zh-CN" b="1" dirty="0" smtClean="0">
                <a:ln w="0"/>
                <a:cs typeface="宋体" panose="02010600030101010101" pitchFamily="2" charset="-122"/>
              </a:rPr>
              <a:t>(</a:t>
            </a:r>
            <a:r>
              <a:rPr lang="en-US" altLang="zh-CN" dirty="0"/>
              <a:t>Waterproof figure</a:t>
            </a:r>
            <a:r>
              <a:rPr lang="en-US" altLang="zh-CN" b="1" dirty="0" smtClean="0">
                <a:ln w="0"/>
                <a:cs typeface="宋体" panose="02010600030101010101" pitchFamily="2" charset="-122"/>
              </a:rPr>
              <a:t>):</a:t>
            </a:r>
            <a:endParaRPr lang="en-US" altLang="zh-CN" b="1" dirty="0">
              <a:ln w="0"/>
              <a:cs typeface="宋体" panose="02010600030101010101" pitchFamily="2" charset="-122"/>
            </a:endParaRPr>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21204" y="1524000"/>
            <a:ext cx="8646796" cy="4889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46968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295400"/>
            <a:ext cx="5257800" cy="5505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4600" y="1371214"/>
            <a:ext cx="4986750" cy="5429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文本框 4"/>
          <p:cNvSpPr txBox="1"/>
          <p:nvPr/>
        </p:nvSpPr>
        <p:spPr>
          <a:xfrm>
            <a:off x="609600" y="228600"/>
            <a:ext cx="4933950" cy="461665"/>
          </a:xfrm>
          <a:prstGeom prst="rect">
            <a:avLst/>
          </a:prstGeom>
          <a:noFill/>
        </p:spPr>
        <p:txBody>
          <a:bodyPr wrap="square" rtlCol="0">
            <a:spAutoFit/>
          </a:bodyPr>
          <a:lstStyle/>
          <a:p>
            <a:pPr marL="12700">
              <a:lnSpc>
                <a:spcPct val="100000"/>
              </a:lnSpc>
              <a:spcBef>
                <a:spcPts val="100"/>
              </a:spcBef>
            </a:pPr>
            <a:r>
              <a:rPr lang="zh-CN" altLang="en-US" sz="2400" b="1" dirty="0" smtClean="0">
                <a:ln w="0"/>
                <a:latin typeface="+mn-ea"/>
                <a:cs typeface="宋体" panose="02010600030101010101" pitchFamily="2" charset="-122"/>
              </a:rPr>
              <a:t>产品图（</a:t>
            </a:r>
            <a:r>
              <a:rPr lang="en-US" altLang="zh-CN" sz="2400" dirty="0"/>
              <a:t> Product figure </a:t>
            </a:r>
            <a:r>
              <a:rPr lang="zh-CN" altLang="en-US" sz="2400" b="1" dirty="0" smtClean="0">
                <a:ln w="0"/>
                <a:latin typeface="+mn-ea"/>
                <a:cs typeface="宋体" panose="02010600030101010101" pitchFamily="2" charset="-122"/>
              </a:rPr>
              <a:t>）：</a:t>
            </a:r>
            <a:endParaRPr lang="en-US" altLang="zh-CN" b="1" dirty="0">
              <a:ln w="0"/>
              <a:cs typeface="宋体" panose="02010600030101010101" pitchFamily="2" charset="-122"/>
            </a:endParaRPr>
          </a:p>
        </p:txBody>
      </p:sp>
    </p:spTree>
    <p:extLst>
      <p:ext uri="{BB962C8B-B14F-4D97-AF65-F5344CB8AC3E}">
        <p14:creationId xmlns:p14="http://schemas.microsoft.com/office/powerpoint/2010/main" val="37714167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2046" y="548505"/>
            <a:ext cx="5593647" cy="5632311"/>
          </a:xfrm>
          <a:prstGeom prst="rect">
            <a:avLst/>
          </a:prstGeom>
          <a:noFill/>
        </p:spPr>
        <p:txBody>
          <a:bodyPr wrap="square" rtlCol="0">
            <a:spAutoFit/>
          </a:bodyPr>
          <a:lstStyle/>
          <a:p>
            <a:r>
              <a:rPr lang="zh-CN" altLang="en-US" sz="2000" dirty="0" smtClean="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zh-CN" sz="2000" dirty="0" smtClean="0">
                <a:latin typeface="+mn-ea"/>
              </a:rPr>
              <a:t>本</a:t>
            </a:r>
            <a:r>
              <a:rPr lang="zh-CN" altLang="zh-CN" sz="2000" dirty="0">
                <a:latin typeface="+mn-ea"/>
              </a:rPr>
              <a:t>产品主要应用于</a:t>
            </a:r>
            <a:r>
              <a:rPr lang="en-US" altLang="zh-CN" sz="2000" dirty="0">
                <a:latin typeface="+mn-ea"/>
              </a:rPr>
              <a:t>LED</a:t>
            </a:r>
            <a:r>
              <a:rPr lang="zh-CN" altLang="zh-CN" sz="2000" dirty="0">
                <a:latin typeface="+mn-ea"/>
              </a:rPr>
              <a:t>灯具</a:t>
            </a:r>
            <a:r>
              <a:rPr lang="zh-CN" altLang="en-US" sz="2000" dirty="0">
                <a:latin typeface="+mn-ea"/>
              </a:rPr>
              <a:t>（</a:t>
            </a:r>
            <a:r>
              <a:rPr lang="zh-CN" altLang="zh-CN" sz="2000" dirty="0">
                <a:latin typeface="+mn-ea"/>
              </a:rPr>
              <a:t>照明灯，景观灯</a:t>
            </a:r>
            <a:r>
              <a:rPr lang="en-US" altLang="zh-CN" sz="2000" dirty="0">
                <a:latin typeface="+mn-ea"/>
              </a:rPr>
              <a:t>, </a:t>
            </a:r>
            <a:r>
              <a:rPr lang="zh-CN" altLang="zh-CN" sz="2000" dirty="0">
                <a:latin typeface="+mn-ea"/>
              </a:rPr>
              <a:t>水底投光灯、太阳能路灯等</a:t>
            </a:r>
            <a:r>
              <a:rPr lang="zh-CN" altLang="en-US" sz="2000" dirty="0" smtClean="0">
                <a:latin typeface="+mn-ea"/>
              </a:rPr>
              <a:t>），整机</a:t>
            </a:r>
            <a:r>
              <a:rPr lang="zh-CN" altLang="zh-CN" sz="2000" dirty="0" smtClean="0">
                <a:latin typeface="+mn-ea"/>
              </a:rPr>
              <a:t>功率为</a:t>
            </a:r>
            <a:r>
              <a:rPr lang="en-US" altLang="zh-CN" sz="2000" dirty="0" smtClean="0">
                <a:solidFill>
                  <a:srgbClr val="FF0000"/>
                </a:solidFill>
                <a:latin typeface="+mn-ea"/>
              </a:rPr>
              <a:t>150W</a:t>
            </a:r>
            <a:r>
              <a:rPr lang="zh-CN" altLang="zh-CN" sz="2000" dirty="0">
                <a:latin typeface="+mn-ea"/>
              </a:rPr>
              <a:t>。</a:t>
            </a:r>
            <a:endParaRPr lang="en-US" altLang="zh-CN" sz="2000" dirty="0">
              <a:latin typeface="+mn-ea"/>
            </a:endParaRPr>
          </a:p>
          <a:p>
            <a:r>
              <a:rPr lang="zh-CN" altLang="en-US" sz="2000" dirty="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zh-CN" sz="2000" dirty="0" smtClean="0">
                <a:latin typeface="+mn-ea"/>
              </a:rPr>
              <a:t>本</a:t>
            </a:r>
            <a:r>
              <a:rPr lang="zh-CN" altLang="zh-CN" sz="2000" dirty="0">
                <a:latin typeface="+mn-ea"/>
              </a:rPr>
              <a:t>产品是长形设计，操作时避免产品变形</a:t>
            </a:r>
            <a:r>
              <a:rPr lang="zh-CN" altLang="zh-CN" sz="2000" dirty="0" smtClean="0">
                <a:latin typeface="+mn-ea"/>
              </a:rPr>
              <a:t>。</a:t>
            </a:r>
            <a:endParaRPr lang="en-US" altLang="zh-CN" sz="2000" dirty="0" smtClean="0">
              <a:latin typeface="+mn-ea"/>
            </a:endParaRPr>
          </a:p>
          <a:p>
            <a:r>
              <a:rPr lang="zh-CN" altLang="en-US" sz="2000" dirty="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zh-CN" sz="2000" dirty="0" smtClean="0">
                <a:latin typeface="+mn-ea"/>
              </a:rPr>
              <a:t>产品输入</a:t>
            </a:r>
            <a:r>
              <a:rPr lang="zh-CN" altLang="zh-CN" sz="2000" dirty="0">
                <a:latin typeface="+mn-ea"/>
              </a:rPr>
              <a:t>端是直流电输入，对</a:t>
            </a:r>
            <a:r>
              <a:rPr lang="zh-CN" altLang="zh-CN" sz="2000" dirty="0" smtClean="0">
                <a:latin typeface="+mn-ea"/>
              </a:rPr>
              <a:t>应标</a:t>
            </a:r>
            <a:r>
              <a:rPr lang="zh-CN" altLang="en-US" sz="2000" dirty="0" smtClean="0">
                <a:latin typeface="+mn-ea"/>
              </a:rPr>
              <a:t>签上</a:t>
            </a:r>
            <a:r>
              <a:rPr lang="en-US" altLang="zh-CN" sz="2000" dirty="0" smtClean="0">
                <a:latin typeface="+mn-ea"/>
              </a:rPr>
              <a:t>DC</a:t>
            </a:r>
            <a:r>
              <a:rPr lang="zh-CN" altLang="zh-CN" sz="2000" dirty="0">
                <a:latin typeface="+mn-ea"/>
              </a:rPr>
              <a:t>“</a:t>
            </a:r>
            <a:r>
              <a:rPr lang="en-US" altLang="zh-CN" sz="2000" dirty="0">
                <a:latin typeface="+mn-ea"/>
              </a:rPr>
              <a:t>V+</a:t>
            </a:r>
            <a:r>
              <a:rPr lang="zh-CN" altLang="zh-CN" sz="2000" dirty="0">
                <a:latin typeface="+mn-ea"/>
              </a:rPr>
              <a:t>”和</a:t>
            </a:r>
            <a:r>
              <a:rPr lang="en-US" altLang="zh-CN" sz="2000" dirty="0">
                <a:latin typeface="+mn-ea"/>
              </a:rPr>
              <a:t>DC</a:t>
            </a:r>
            <a:r>
              <a:rPr lang="zh-CN" altLang="zh-CN" sz="2000" dirty="0">
                <a:latin typeface="+mn-ea"/>
              </a:rPr>
              <a:t>“</a:t>
            </a:r>
            <a:r>
              <a:rPr lang="en-US" altLang="zh-CN" sz="2000" dirty="0">
                <a:latin typeface="+mn-ea"/>
              </a:rPr>
              <a:t>V-</a:t>
            </a:r>
            <a:r>
              <a:rPr lang="zh-CN" altLang="zh-CN" sz="2000" dirty="0" smtClean="0">
                <a:latin typeface="+mn-ea"/>
              </a:rPr>
              <a:t>”</a:t>
            </a:r>
            <a:r>
              <a:rPr lang="zh-CN" altLang="en-US" sz="2000" dirty="0" smtClean="0">
                <a:latin typeface="+mn-ea"/>
              </a:rPr>
              <a:t>；输出端对应标签上“</a:t>
            </a:r>
            <a:r>
              <a:rPr lang="en-US" altLang="zh-CN" sz="2000" dirty="0" smtClean="0">
                <a:latin typeface="+mn-ea"/>
              </a:rPr>
              <a:t>LED+”</a:t>
            </a:r>
            <a:r>
              <a:rPr lang="zh-CN" altLang="en-US" sz="2000" dirty="0" smtClean="0">
                <a:latin typeface="+mn-ea"/>
              </a:rPr>
              <a:t>和“</a:t>
            </a:r>
            <a:r>
              <a:rPr lang="en-US" altLang="zh-CN" sz="2000" dirty="0" smtClean="0">
                <a:latin typeface="+mn-ea"/>
              </a:rPr>
              <a:t>LED-”</a:t>
            </a:r>
            <a:r>
              <a:rPr lang="zh-CN" altLang="en-US" sz="2000" dirty="0" smtClean="0">
                <a:latin typeface="+mn-ea"/>
              </a:rPr>
              <a:t>，</a:t>
            </a:r>
            <a:r>
              <a:rPr lang="zh-CN" altLang="zh-CN" sz="2000" dirty="0" smtClean="0">
                <a:latin typeface="+mn-ea"/>
              </a:rPr>
              <a:t>“</a:t>
            </a:r>
            <a:r>
              <a:rPr lang="en-US" altLang="zh-CN" sz="2000" dirty="0">
                <a:latin typeface="+mn-ea"/>
              </a:rPr>
              <a:t>LED+</a:t>
            </a:r>
            <a:r>
              <a:rPr lang="zh-CN" altLang="zh-CN" sz="2000" dirty="0">
                <a:latin typeface="+mn-ea"/>
              </a:rPr>
              <a:t>”为输出</a:t>
            </a:r>
            <a:r>
              <a:rPr lang="zh-CN" altLang="zh-CN" sz="2000" dirty="0" smtClean="0">
                <a:latin typeface="+mn-ea"/>
              </a:rPr>
              <a:t>正</a:t>
            </a:r>
            <a:r>
              <a:rPr lang="zh-CN" altLang="en-US" sz="2000" dirty="0" smtClean="0">
                <a:latin typeface="+mn-ea"/>
              </a:rPr>
              <a:t>极</a:t>
            </a:r>
            <a:r>
              <a:rPr lang="zh-CN" altLang="zh-CN" sz="2000" dirty="0" smtClean="0">
                <a:latin typeface="+mn-ea"/>
              </a:rPr>
              <a:t>，</a:t>
            </a:r>
            <a:r>
              <a:rPr lang="zh-CN" altLang="zh-CN" sz="2000" dirty="0">
                <a:latin typeface="+mn-ea"/>
              </a:rPr>
              <a:t>接</a:t>
            </a:r>
            <a:r>
              <a:rPr lang="en-US" altLang="zh-CN" sz="2000" dirty="0">
                <a:latin typeface="+mn-ea"/>
              </a:rPr>
              <a:t>LED</a:t>
            </a:r>
            <a:r>
              <a:rPr lang="zh-CN" altLang="zh-CN" sz="2000" dirty="0" smtClean="0">
                <a:latin typeface="+mn-ea"/>
              </a:rPr>
              <a:t>正极，</a:t>
            </a:r>
            <a:endParaRPr lang="en-US" altLang="zh-CN" sz="2000" dirty="0" smtClean="0">
              <a:latin typeface="+mn-ea"/>
            </a:endParaRPr>
          </a:p>
          <a:p>
            <a:r>
              <a:rPr lang="zh-CN" altLang="zh-CN" sz="2000" dirty="0" smtClean="0">
                <a:latin typeface="+mn-ea"/>
              </a:rPr>
              <a:t>“</a:t>
            </a:r>
            <a:r>
              <a:rPr lang="en-US" altLang="zh-CN" sz="2000" dirty="0" smtClean="0">
                <a:latin typeface="+mn-ea"/>
              </a:rPr>
              <a:t>LED-</a:t>
            </a:r>
            <a:r>
              <a:rPr lang="zh-CN" altLang="zh-CN" sz="2000" dirty="0" smtClean="0">
                <a:latin typeface="+mn-ea"/>
              </a:rPr>
              <a:t>”为输出负</a:t>
            </a:r>
            <a:r>
              <a:rPr lang="zh-CN" altLang="en-US" sz="2000" dirty="0" smtClean="0">
                <a:latin typeface="+mn-ea"/>
              </a:rPr>
              <a:t>极</a:t>
            </a:r>
            <a:r>
              <a:rPr lang="zh-CN" altLang="zh-CN" sz="2000" dirty="0" smtClean="0">
                <a:latin typeface="+mn-ea"/>
              </a:rPr>
              <a:t>，接</a:t>
            </a:r>
            <a:r>
              <a:rPr lang="en-US" altLang="zh-CN" sz="2000" dirty="0" smtClean="0">
                <a:latin typeface="+mn-ea"/>
              </a:rPr>
              <a:t>LED</a:t>
            </a:r>
            <a:r>
              <a:rPr lang="zh-CN" altLang="zh-CN" sz="2000" dirty="0" smtClean="0">
                <a:latin typeface="+mn-ea"/>
              </a:rPr>
              <a:t>负极</a:t>
            </a:r>
            <a:r>
              <a:rPr lang="zh-CN" altLang="en-US" sz="2000" dirty="0" smtClean="0">
                <a:latin typeface="+mn-ea"/>
              </a:rPr>
              <a:t>；信号控制端对应标签上“</a:t>
            </a:r>
            <a:r>
              <a:rPr lang="en-US" altLang="zh-CN" sz="2000" dirty="0" smtClean="0">
                <a:latin typeface="+mn-ea"/>
              </a:rPr>
              <a:t>A</a:t>
            </a:r>
            <a:r>
              <a:rPr lang="zh-CN" altLang="en-US" sz="2000" dirty="0" smtClean="0">
                <a:latin typeface="+mn-ea"/>
              </a:rPr>
              <a:t>”、</a:t>
            </a:r>
            <a:r>
              <a:rPr lang="zh-CN" altLang="en-US" sz="2000" dirty="0">
                <a:latin typeface="+mn-ea"/>
              </a:rPr>
              <a:t> “</a:t>
            </a:r>
            <a:r>
              <a:rPr lang="en-US" altLang="zh-CN" sz="2000" dirty="0">
                <a:latin typeface="+mn-ea"/>
              </a:rPr>
              <a:t>B</a:t>
            </a:r>
            <a:r>
              <a:rPr lang="zh-CN" altLang="en-US" sz="2000" dirty="0" smtClean="0">
                <a:latin typeface="+mn-ea"/>
              </a:rPr>
              <a:t>”</a:t>
            </a:r>
            <a:r>
              <a:rPr lang="zh-CN" altLang="en-US" sz="2000" dirty="0">
                <a:latin typeface="+mn-ea"/>
              </a:rPr>
              <a:t> 、</a:t>
            </a:r>
            <a:r>
              <a:rPr lang="zh-CN" altLang="en-US" sz="2000" dirty="0" smtClean="0">
                <a:latin typeface="+mn-ea"/>
              </a:rPr>
              <a:t> “</a:t>
            </a:r>
            <a:r>
              <a:rPr lang="en-US" altLang="zh-CN" sz="2000" dirty="0" smtClean="0">
                <a:latin typeface="+mn-ea"/>
              </a:rPr>
              <a:t>GND</a:t>
            </a:r>
            <a:r>
              <a:rPr lang="zh-CN" altLang="en-US" sz="2000" dirty="0" smtClean="0">
                <a:latin typeface="+mn-ea"/>
              </a:rPr>
              <a:t>” </a:t>
            </a:r>
            <a:r>
              <a:rPr lang="zh-CN" altLang="en-US" sz="2000" dirty="0">
                <a:latin typeface="+mn-ea"/>
              </a:rPr>
              <a:t>、</a:t>
            </a:r>
            <a:r>
              <a:rPr lang="zh-CN" altLang="en-US" sz="2000" dirty="0" smtClean="0">
                <a:latin typeface="+mn-ea"/>
              </a:rPr>
              <a:t> “</a:t>
            </a:r>
            <a:r>
              <a:rPr lang="en-US" altLang="zh-CN" sz="2000" dirty="0" smtClean="0">
                <a:latin typeface="+mn-ea"/>
              </a:rPr>
              <a:t>PI</a:t>
            </a:r>
            <a:r>
              <a:rPr lang="zh-CN" altLang="en-US" sz="2000" dirty="0" smtClean="0">
                <a:latin typeface="+mn-ea"/>
              </a:rPr>
              <a:t>”</a:t>
            </a:r>
            <a:r>
              <a:rPr lang="zh-CN" altLang="en-US" sz="2000" dirty="0">
                <a:latin typeface="+mn-ea"/>
              </a:rPr>
              <a:t> “</a:t>
            </a:r>
            <a:r>
              <a:rPr lang="en-US" altLang="zh-CN" sz="2000" dirty="0" smtClean="0">
                <a:latin typeface="+mn-ea"/>
              </a:rPr>
              <a:t>PO</a:t>
            </a:r>
            <a:r>
              <a:rPr lang="zh-CN" altLang="en-US" sz="2000" dirty="0" smtClean="0">
                <a:latin typeface="+mn-ea"/>
              </a:rPr>
              <a:t>” ，请勿与输入、输出端短接。</a:t>
            </a:r>
            <a:endParaRPr lang="zh-CN" altLang="zh-CN" sz="2000" dirty="0">
              <a:latin typeface="+mn-ea"/>
            </a:endParaRPr>
          </a:p>
          <a:p>
            <a:r>
              <a:rPr lang="zh-CN" altLang="en-US" sz="2000" dirty="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zh-CN" sz="2000" dirty="0" smtClean="0">
                <a:latin typeface="+mn-ea"/>
              </a:rPr>
              <a:t>使用</a:t>
            </a:r>
            <a:r>
              <a:rPr lang="zh-CN" altLang="zh-CN" sz="2000" dirty="0">
                <a:latin typeface="+mn-ea"/>
              </a:rPr>
              <a:t>时请注意安全，防止触电，避免与金属短路，必须用绝缘材料套好后方能放入灯具内。</a:t>
            </a:r>
          </a:p>
          <a:p>
            <a:endParaRPr lang="zh-CN" altLang="zh-CN" sz="2000" dirty="0">
              <a:latin typeface="+mn-ea"/>
            </a:endParaRPr>
          </a:p>
          <a:p>
            <a:r>
              <a:rPr lang="zh-CN" altLang="zh-CN" sz="2000" dirty="0" smtClean="0">
                <a:latin typeface="+mn-ea"/>
              </a:rPr>
              <a:t>注</a:t>
            </a:r>
            <a:r>
              <a:rPr lang="zh-CN" altLang="zh-CN" sz="2000" dirty="0">
                <a:latin typeface="+mn-ea"/>
              </a:rPr>
              <a:t>：在使用本电源时，请注意区分输入端和输出端，确保正确接线，核对无误后才能通电。</a:t>
            </a:r>
          </a:p>
          <a:p>
            <a:r>
              <a:rPr lang="zh-CN" altLang="zh-CN" sz="2000" dirty="0">
                <a:latin typeface="+mn-ea"/>
              </a:rPr>
              <a:t>注：请确保输入线</a:t>
            </a:r>
            <a:r>
              <a:rPr lang="zh-CN" altLang="zh-CN" sz="2000" dirty="0" smtClean="0">
                <a:latin typeface="+mn-ea"/>
              </a:rPr>
              <a:t>正负</a:t>
            </a:r>
            <a:r>
              <a:rPr lang="zh-CN" altLang="en-US" sz="2000" dirty="0" smtClean="0">
                <a:latin typeface="+mn-ea"/>
              </a:rPr>
              <a:t>极</a:t>
            </a:r>
            <a:r>
              <a:rPr lang="zh-CN" altLang="zh-CN" sz="2000" dirty="0" smtClean="0">
                <a:latin typeface="+mn-ea"/>
              </a:rPr>
              <a:t>不</a:t>
            </a:r>
            <a:r>
              <a:rPr lang="zh-CN" altLang="zh-CN" sz="2000" dirty="0">
                <a:latin typeface="+mn-ea"/>
              </a:rPr>
              <a:t>接反，确认无误，再开电源。</a:t>
            </a:r>
          </a:p>
          <a:p>
            <a:r>
              <a:rPr lang="zh-CN" altLang="zh-CN" sz="2000" dirty="0">
                <a:latin typeface="+mn-ea"/>
              </a:rPr>
              <a:t>注：请先接好</a:t>
            </a:r>
            <a:r>
              <a:rPr lang="en-US" altLang="zh-CN" sz="2000" dirty="0">
                <a:latin typeface="+mn-ea"/>
              </a:rPr>
              <a:t>DC</a:t>
            </a:r>
            <a:r>
              <a:rPr lang="zh-CN" altLang="zh-CN" sz="2000" dirty="0">
                <a:latin typeface="+mn-ea"/>
              </a:rPr>
              <a:t>输出端的负载，确认无误，再开</a:t>
            </a:r>
            <a:r>
              <a:rPr lang="zh-CN" altLang="zh-CN" sz="2000" dirty="0" smtClean="0">
                <a:latin typeface="+mn-ea"/>
              </a:rPr>
              <a:t>电源</a:t>
            </a:r>
            <a:r>
              <a:rPr lang="zh-CN" altLang="en-US" sz="2000" dirty="0" smtClean="0">
                <a:latin typeface="+mn-ea"/>
              </a:rPr>
              <a:t>。</a:t>
            </a:r>
            <a:endParaRPr lang="zh-CN" altLang="zh-CN" sz="2000" dirty="0">
              <a:latin typeface="+mn-ea"/>
            </a:endParaRPr>
          </a:p>
        </p:txBody>
      </p:sp>
      <p:sp>
        <p:nvSpPr>
          <p:cNvPr id="3" name="文本框 2"/>
          <p:cNvSpPr txBox="1"/>
          <p:nvPr/>
        </p:nvSpPr>
        <p:spPr>
          <a:xfrm>
            <a:off x="5945693" y="548505"/>
            <a:ext cx="6017707" cy="6001643"/>
          </a:xfrm>
          <a:prstGeom prst="rect">
            <a:avLst/>
          </a:prstGeom>
          <a:noFill/>
        </p:spPr>
        <p:txBody>
          <a:bodyPr wrap="square" rtlCol="0">
            <a:spAutoFit/>
          </a:bodyPr>
          <a:lstStyle/>
          <a:p>
            <a:r>
              <a:rPr lang="zh-CN" altLang="en-US" sz="1600" dirty="0">
                <a:ln w="0"/>
                <a:effectLst>
                  <a:outerShdw blurRad="38100" dist="19050" dir="2700000" algn="tl" rotWithShape="0">
                    <a:schemeClr val="dk1">
                      <a:alpha val="40000"/>
                    </a:schemeClr>
                  </a:outerShdw>
                </a:effectLst>
                <a:latin typeface="+mn-ea"/>
                <a:sym typeface="Wingdings" panose="05000000000000000000" pitchFamily="2" charset="2"/>
              </a:rPr>
              <a:t> </a:t>
            </a:r>
            <a:r>
              <a:rPr lang="en-US" altLang="zh-CN" sz="1600" dirty="0" smtClean="0">
                <a:ln w="0"/>
                <a:sym typeface="Wingdings" panose="05000000000000000000" pitchFamily="2" charset="2"/>
              </a:rPr>
              <a:t>This </a:t>
            </a:r>
            <a:r>
              <a:rPr lang="en-US" altLang="zh-CN" sz="1600" dirty="0">
                <a:ln w="0"/>
                <a:sym typeface="Wingdings" panose="05000000000000000000" pitchFamily="2" charset="2"/>
              </a:rPr>
              <a:t>product is mainly used in LED lamps (lighting lamps, landscape lamps, underwater flood lights, solar street lamps, etc.), the power of the whole machine is </a:t>
            </a:r>
            <a:r>
              <a:rPr lang="en-US" altLang="zh-CN" sz="1600" dirty="0">
                <a:ln w="0"/>
                <a:solidFill>
                  <a:srgbClr val="FF0000"/>
                </a:solidFill>
                <a:sym typeface="Wingdings" panose="05000000000000000000" pitchFamily="2" charset="2"/>
              </a:rPr>
              <a:t> </a:t>
            </a:r>
            <a:r>
              <a:rPr lang="en-US" altLang="zh-CN" sz="1600" dirty="0" smtClean="0">
                <a:ln w="0"/>
                <a:solidFill>
                  <a:srgbClr val="FF0000"/>
                </a:solidFill>
                <a:sym typeface="Wingdings" panose="05000000000000000000" pitchFamily="2" charset="2"/>
              </a:rPr>
              <a:t>150W</a:t>
            </a:r>
            <a:r>
              <a:rPr lang="en-US" altLang="zh-CN" sz="1600" dirty="0">
                <a:ln w="0"/>
                <a:sym typeface="Wingdings" panose="05000000000000000000" pitchFamily="2" charset="2"/>
              </a:rPr>
              <a:t>.</a:t>
            </a:r>
          </a:p>
          <a:p>
            <a:r>
              <a:rPr lang="zh-CN" altLang="en-US" sz="1600" dirty="0">
                <a:ln w="0"/>
                <a:effectLst>
                  <a:outerShdw blurRad="38100" dist="19050" dir="2700000" algn="tl" rotWithShape="0">
                    <a:schemeClr val="dk1">
                      <a:alpha val="40000"/>
                    </a:schemeClr>
                  </a:outerShdw>
                </a:effectLst>
                <a:latin typeface="+mn-ea"/>
                <a:sym typeface="Wingdings" panose="05000000000000000000" pitchFamily="2" charset="2"/>
              </a:rPr>
              <a:t> </a:t>
            </a:r>
            <a:r>
              <a:rPr lang="en-US" altLang="zh-CN" sz="1600" dirty="0" smtClean="0">
                <a:ln w="0"/>
                <a:sym typeface="Wingdings" panose="05000000000000000000" pitchFamily="2" charset="2"/>
              </a:rPr>
              <a:t>This </a:t>
            </a:r>
            <a:r>
              <a:rPr lang="en-US" altLang="zh-CN" sz="1600" dirty="0">
                <a:ln w="0"/>
                <a:sym typeface="Wingdings" panose="05000000000000000000" pitchFamily="2" charset="2"/>
              </a:rPr>
              <a:t>product is a long design, to avoid product deformation during operation.</a:t>
            </a:r>
          </a:p>
          <a:p>
            <a:r>
              <a:rPr lang="zh-CN" altLang="en-US" sz="1600" dirty="0">
                <a:ln w="0"/>
                <a:effectLst>
                  <a:outerShdw blurRad="38100" dist="19050" dir="2700000" algn="tl" rotWithShape="0">
                    <a:schemeClr val="dk1">
                      <a:alpha val="40000"/>
                    </a:schemeClr>
                  </a:outerShdw>
                </a:effectLst>
                <a:latin typeface="+mn-ea"/>
                <a:sym typeface="Wingdings" panose="05000000000000000000" pitchFamily="2" charset="2"/>
              </a:rPr>
              <a:t> </a:t>
            </a:r>
            <a:r>
              <a:rPr lang="en-US" altLang="zh-CN" sz="1600" dirty="0" smtClean="0">
                <a:ln w="0"/>
                <a:sym typeface="Wingdings" panose="05000000000000000000" pitchFamily="2" charset="2"/>
              </a:rPr>
              <a:t>The </a:t>
            </a:r>
            <a:r>
              <a:rPr lang="en-US" altLang="zh-CN" sz="1600" dirty="0">
                <a:ln w="0"/>
                <a:sym typeface="Wingdings" panose="05000000000000000000" pitchFamily="2" charset="2"/>
              </a:rPr>
              <a:t>input end of the product is a direct current input, corresponding to DC "V+" and DC "V-" on the label; the output end corresponds to "LED+" and "LED-" on the label, "LED+" is the positive output, connected to the positive LED</a:t>
            </a:r>
            <a:r>
              <a:rPr lang="en-US" altLang="zh-CN" sz="1600" dirty="0" smtClean="0">
                <a:ln w="0"/>
                <a:sym typeface="Wingdings" panose="05000000000000000000" pitchFamily="2" charset="2"/>
              </a:rPr>
              <a:t>,"</a:t>
            </a:r>
            <a:r>
              <a:rPr lang="en-US" altLang="zh-CN" sz="1600" dirty="0">
                <a:ln w="0"/>
                <a:sym typeface="Wingdings" panose="05000000000000000000" pitchFamily="2" charset="2"/>
              </a:rPr>
              <a:t>LED-" is the negative pole of the output, connected to the negative pole of the LED; the signal control terminal corresponds to the "P+" and "P-" on the label, please do not short circuit with the input and output terminals.</a:t>
            </a:r>
          </a:p>
          <a:p>
            <a:r>
              <a:rPr lang="zh-CN" altLang="en-US" sz="1600" dirty="0">
                <a:ln w="0"/>
                <a:effectLst>
                  <a:outerShdw blurRad="38100" dist="19050" dir="2700000" algn="tl" rotWithShape="0">
                    <a:schemeClr val="dk1">
                      <a:alpha val="40000"/>
                    </a:schemeClr>
                  </a:outerShdw>
                </a:effectLst>
                <a:latin typeface="+mn-ea"/>
                <a:sym typeface="Wingdings" panose="05000000000000000000" pitchFamily="2" charset="2"/>
              </a:rPr>
              <a:t> </a:t>
            </a:r>
            <a:r>
              <a:rPr lang="en-US" altLang="zh-CN" sz="1600" dirty="0" smtClean="0">
                <a:ln w="0"/>
                <a:sym typeface="Wingdings" panose="05000000000000000000" pitchFamily="2" charset="2"/>
              </a:rPr>
              <a:t>When </a:t>
            </a:r>
            <a:r>
              <a:rPr lang="en-US" altLang="zh-CN" sz="1600" dirty="0">
                <a:ln w="0"/>
                <a:sym typeface="Wingdings" panose="05000000000000000000" pitchFamily="2" charset="2"/>
              </a:rPr>
              <a:t>using it, please pay attention to safety, prevent electric shock, and avoid short circuit with metal. It must be covered with insulating material before it can be placed in the lamp.</a:t>
            </a:r>
          </a:p>
          <a:p>
            <a:endParaRPr lang="en-US" altLang="zh-CN" sz="1600" dirty="0">
              <a:ln w="0"/>
              <a:sym typeface="Wingdings" panose="05000000000000000000" pitchFamily="2" charset="2"/>
            </a:endParaRPr>
          </a:p>
          <a:p>
            <a:r>
              <a:rPr lang="en-US" altLang="zh-CN" sz="1600" dirty="0">
                <a:ln w="0"/>
                <a:sym typeface="Wingdings" panose="05000000000000000000" pitchFamily="2" charset="2"/>
              </a:rPr>
              <a:t>Note: When using this power supply, please pay attention to distinguish the input end and output end, ensure the correct wiring, and check the power before powering on.</a:t>
            </a:r>
          </a:p>
          <a:p>
            <a:r>
              <a:rPr lang="en-US" altLang="zh-CN" sz="1600" dirty="0">
                <a:ln w="0"/>
                <a:sym typeface="Wingdings" panose="05000000000000000000" pitchFamily="2" charset="2"/>
              </a:rPr>
              <a:t>Note: Please make sure that the positive and negative poles of the input line are not reversed, confirm that they are correct, and turn on the power.</a:t>
            </a:r>
          </a:p>
          <a:p>
            <a:r>
              <a:rPr lang="en-US" altLang="zh-CN" sz="1600" dirty="0">
                <a:ln w="0"/>
                <a:sym typeface="Wingdings" panose="05000000000000000000" pitchFamily="2" charset="2"/>
              </a:rPr>
              <a:t>Note: Please connect the load on the DC output first, make sure it is correct, and then turn on the power.</a:t>
            </a:r>
            <a:endParaRPr lang="zh-CN" altLang="en-US" sz="1600" dirty="0"/>
          </a:p>
        </p:txBody>
      </p:sp>
      <p:sp>
        <p:nvSpPr>
          <p:cNvPr id="4" name="文本框 3"/>
          <p:cNvSpPr txBox="1"/>
          <p:nvPr/>
        </p:nvSpPr>
        <p:spPr>
          <a:xfrm>
            <a:off x="352045" y="86840"/>
            <a:ext cx="4296155" cy="461665"/>
          </a:xfrm>
          <a:prstGeom prst="rect">
            <a:avLst/>
          </a:prstGeom>
          <a:noFill/>
        </p:spPr>
        <p:txBody>
          <a:bodyPr wrap="square" rtlCol="0">
            <a:spAutoFit/>
          </a:bodyPr>
          <a:lstStyle/>
          <a:p>
            <a:r>
              <a:rPr lang="zh-CN" altLang="en-US" sz="2400" b="1"/>
              <a:t>产品使用</a:t>
            </a:r>
            <a:r>
              <a:rPr lang="zh-CN" altLang="en-US" sz="2400" b="1" smtClean="0"/>
              <a:t>说明</a:t>
            </a:r>
            <a:r>
              <a:rPr lang="en-US" altLang="zh-CN" b="1"/>
              <a:t>(</a:t>
            </a:r>
            <a:r>
              <a:rPr lang="en-US" altLang="zh-CN" b="1" smtClean="0"/>
              <a:t>Product instructions):</a:t>
            </a:r>
            <a:endParaRPr lang="en-US" altLang="zh-CN" b="1" dirty="0"/>
          </a:p>
        </p:txBody>
      </p:sp>
    </p:spTree>
    <p:extLst>
      <p:ext uri="{BB962C8B-B14F-4D97-AF65-F5344CB8AC3E}">
        <p14:creationId xmlns:p14="http://schemas.microsoft.com/office/powerpoint/2010/main" val="26456451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0873" y="95690"/>
            <a:ext cx="6893075" cy="830997"/>
          </a:xfrm>
          <a:prstGeom prst="rect">
            <a:avLst/>
          </a:prstGeom>
          <a:noFill/>
        </p:spPr>
        <p:txBody>
          <a:bodyPr wrap="square" rtlCol="0">
            <a:spAutoFit/>
          </a:bodyPr>
          <a:lstStyle/>
          <a:p>
            <a:r>
              <a:rPr lang="zh-CN" altLang="en-US" sz="2400" b="1"/>
              <a:t>常见故障及处理</a:t>
            </a:r>
            <a:r>
              <a:rPr lang="zh-CN" altLang="en-US" sz="2400" b="1" smtClean="0"/>
              <a:t>方法 </a:t>
            </a:r>
            <a:r>
              <a:rPr lang="en-US" altLang="zh-CN"/>
              <a:t>Common faults and Solutions </a:t>
            </a:r>
          </a:p>
          <a:p>
            <a:pPr lvl="0"/>
            <a:endParaRPr lang="en-US" altLang="zh-CN" sz="2400" b="1" dirty="0"/>
          </a:p>
        </p:txBody>
      </p:sp>
      <p:sp>
        <p:nvSpPr>
          <p:cNvPr id="5" name="文本框 4"/>
          <p:cNvSpPr txBox="1"/>
          <p:nvPr/>
        </p:nvSpPr>
        <p:spPr>
          <a:xfrm>
            <a:off x="1061757" y="700652"/>
            <a:ext cx="1852641" cy="892552"/>
          </a:xfrm>
          <a:prstGeom prst="rect">
            <a:avLst/>
          </a:prstGeom>
          <a:noFill/>
        </p:spPr>
        <p:txBody>
          <a:bodyPr wrap="square" rtlCol="0">
            <a:spAutoFit/>
          </a:bodyPr>
          <a:lstStyle/>
          <a:p>
            <a:r>
              <a:rPr lang="zh-CN" altLang="en-US" sz="2400" smtClean="0"/>
              <a:t>灯具不</a:t>
            </a:r>
            <a:r>
              <a:rPr lang="zh-CN" altLang="en-US" sz="2400"/>
              <a:t>亮☞ </a:t>
            </a:r>
            <a:endParaRPr lang="en-US" altLang="zh-CN" sz="2400" smtClean="0"/>
          </a:p>
          <a:p>
            <a:r>
              <a:rPr lang="en-US" altLang="zh-CN" sz="1400" smtClean="0"/>
              <a:t>Lamps </a:t>
            </a:r>
            <a:r>
              <a:rPr lang="en-US" altLang="zh-CN" sz="1400"/>
              <a:t>and lanterns are not </a:t>
            </a:r>
            <a:r>
              <a:rPr lang="en-US" altLang="zh-CN" sz="1400" smtClean="0"/>
              <a:t>bright</a:t>
            </a:r>
            <a:endParaRPr lang="zh-CN" altLang="en-US" sz="1400"/>
          </a:p>
        </p:txBody>
      </p:sp>
      <p:sp>
        <p:nvSpPr>
          <p:cNvPr id="8" name="文本框 7"/>
          <p:cNvSpPr txBox="1"/>
          <p:nvPr/>
        </p:nvSpPr>
        <p:spPr>
          <a:xfrm>
            <a:off x="1061757" y="4100958"/>
            <a:ext cx="1703560" cy="677108"/>
          </a:xfrm>
          <a:prstGeom prst="rect">
            <a:avLst/>
          </a:prstGeom>
          <a:noFill/>
        </p:spPr>
        <p:txBody>
          <a:bodyPr wrap="square" rtlCol="0">
            <a:spAutoFit/>
          </a:bodyPr>
          <a:lstStyle/>
          <a:p>
            <a:r>
              <a:rPr lang="zh-CN" altLang="en-US" sz="2400" smtClean="0"/>
              <a:t>灯具抖</a:t>
            </a:r>
            <a:r>
              <a:rPr lang="zh-CN" altLang="en-US" sz="2400"/>
              <a:t>闪☞     </a:t>
            </a:r>
            <a:r>
              <a:rPr lang="en-US" altLang="zh-CN" sz="1400" smtClean="0"/>
              <a:t>Lighting </a:t>
            </a:r>
            <a:r>
              <a:rPr lang="en-US" altLang="zh-CN" sz="1400"/>
              <a:t>flicker</a:t>
            </a:r>
            <a:endParaRPr lang="zh-CN" altLang="en-US" sz="1400"/>
          </a:p>
        </p:txBody>
      </p:sp>
      <p:sp>
        <p:nvSpPr>
          <p:cNvPr id="13" name="文本框 12"/>
          <p:cNvSpPr txBox="1"/>
          <p:nvPr/>
        </p:nvSpPr>
        <p:spPr>
          <a:xfrm>
            <a:off x="3225670" y="700652"/>
            <a:ext cx="7889634" cy="3354765"/>
          </a:xfrm>
          <a:prstGeom prst="rect">
            <a:avLst/>
          </a:prstGeom>
          <a:noFill/>
        </p:spPr>
        <p:txBody>
          <a:bodyPr wrap="square" rtlCol="0">
            <a:spAutoFit/>
          </a:bodyPr>
          <a:lstStyle/>
          <a:p>
            <a:pPr lvl="0"/>
            <a:r>
              <a:rPr lang="zh-CN" altLang="zh-CN" sz="1600" dirty="0"/>
              <a:t>请切断</a:t>
            </a:r>
            <a:r>
              <a:rPr lang="en-US" altLang="zh-CN" sz="1600" dirty="0"/>
              <a:t>DC</a:t>
            </a:r>
            <a:r>
              <a:rPr lang="zh-CN" altLang="zh-CN" sz="1600" dirty="0"/>
              <a:t>输入端并检查</a:t>
            </a:r>
            <a:r>
              <a:rPr lang="zh-CN" altLang="zh-CN" sz="1600" dirty="0" smtClean="0"/>
              <a:t>：</a:t>
            </a:r>
            <a:endParaRPr lang="en-US" altLang="zh-CN" sz="1600" dirty="0" smtClean="0"/>
          </a:p>
          <a:p>
            <a:pPr lvl="0"/>
            <a:r>
              <a:rPr lang="en-US" altLang="zh-CN" sz="1400" dirty="0"/>
              <a:t>Please cut off the DC input and check</a:t>
            </a:r>
            <a:r>
              <a:rPr lang="en-US" altLang="zh-CN" sz="1400" dirty="0" smtClean="0"/>
              <a:t>:</a:t>
            </a:r>
          </a:p>
          <a:p>
            <a:pPr lvl="0"/>
            <a:endParaRPr lang="zh-CN" altLang="zh-CN" sz="400" dirty="0"/>
          </a:p>
          <a:p>
            <a:r>
              <a:rPr lang="en-US" altLang="zh-CN" sz="1600" dirty="0"/>
              <a:t>1.DC</a:t>
            </a:r>
            <a:r>
              <a:rPr lang="zh-CN" altLang="zh-CN" sz="1600" dirty="0"/>
              <a:t>输出端</a:t>
            </a:r>
            <a:r>
              <a:rPr lang="zh-CN" altLang="en-US" sz="1600" dirty="0"/>
              <a:t>是否</a:t>
            </a:r>
            <a:r>
              <a:rPr lang="zh-CN" altLang="zh-CN" sz="1600" dirty="0"/>
              <a:t>接触不良</a:t>
            </a:r>
            <a:r>
              <a:rPr lang="zh-CN" altLang="en-US" sz="1600" dirty="0" smtClean="0"/>
              <a:t>；</a:t>
            </a:r>
            <a:endParaRPr lang="en-US" altLang="zh-CN" sz="1600" dirty="0" smtClean="0"/>
          </a:p>
          <a:p>
            <a:r>
              <a:rPr lang="en-US" altLang="zh-CN" sz="1400" dirty="0" smtClean="0"/>
              <a:t>Whether </a:t>
            </a:r>
            <a:r>
              <a:rPr lang="en-US" altLang="zh-CN" sz="1400" dirty="0"/>
              <a:t>the DC output terminal is in poor contact</a:t>
            </a:r>
            <a:r>
              <a:rPr lang="en-US" altLang="zh-CN" sz="1400" dirty="0" smtClean="0"/>
              <a:t>;</a:t>
            </a:r>
          </a:p>
          <a:p>
            <a:endParaRPr lang="zh-CN" altLang="zh-CN" sz="500" dirty="0" smtClean="0"/>
          </a:p>
          <a:p>
            <a:r>
              <a:rPr lang="en-US" altLang="zh-CN" sz="1600" dirty="0" smtClean="0"/>
              <a:t>2.DC</a:t>
            </a:r>
            <a:r>
              <a:rPr lang="zh-CN" altLang="zh-CN" sz="1600" dirty="0"/>
              <a:t>输出端正负极是否接</a:t>
            </a:r>
            <a:r>
              <a:rPr lang="zh-CN" altLang="zh-CN" sz="1600" dirty="0" smtClean="0"/>
              <a:t>反</a:t>
            </a:r>
            <a:r>
              <a:rPr lang="zh-CN" altLang="en-US" sz="1600" dirty="0" smtClean="0"/>
              <a:t>；</a:t>
            </a:r>
            <a:endParaRPr lang="en-US" altLang="zh-CN" sz="1600" dirty="0" smtClean="0"/>
          </a:p>
          <a:p>
            <a:r>
              <a:rPr lang="en-US" altLang="zh-CN" sz="1400" dirty="0" smtClean="0"/>
              <a:t>Whether </a:t>
            </a:r>
            <a:r>
              <a:rPr lang="en-US" altLang="zh-CN" sz="1400" dirty="0"/>
              <a:t>the positive and negative poles of DC output end are connected reversely;</a:t>
            </a:r>
            <a:endParaRPr lang="zh-CN" altLang="zh-CN" sz="1400" dirty="0"/>
          </a:p>
          <a:p>
            <a:endParaRPr lang="en-US" altLang="zh-CN" sz="500" dirty="0" smtClean="0"/>
          </a:p>
          <a:p>
            <a:r>
              <a:rPr lang="en-US" altLang="zh-CN" sz="1600" dirty="0" smtClean="0"/>
              <a:t>3.DC</a:t>
            </a:r>
            <a:r>
              <a:rPr lang="zh-CN" altLang="zh-CN" sz="1600" dirty="0"/>
              <a:t>输入端</a:t>
            </a:r>
            <a:r>
              <a:rPr lang="zh-CN" altLang="en-US" sz="1600" dirty="0"/>
              <a:t>是否</a:t>
            </a:r>
            <a:r>
              <a:rPr lang="zh-CN" altLang="zh-CN" sz="1600" dirty="0"/>
              <a:t>接触不良</a:t>
            </a:r>
            <a:r>
              <a:rPr lang="zh-CN" altLang="en-US" sz="1600" dirty="0" smtClean="0"/>
              <a:t>；</a:t>
            </a:r>
            <a:endParaRPr lang="en-US" altLang="zh-CN" sz="1600" dirty="0" smtClean="0"/>
          </a:p>
          <a:p>
            <a:r>
              <a:rPr lang="en-US" altLang="zh-CN" sz="1400" dirty="0" smtClean="0"/>
              <a:t>Whether </a:t>
            </a:r>
            <a:r>
              <a:rPr lang="en-US" altLang="zh-CN" sz="1400" dirty="0"/>
              <a:t>the DC input is in poor contact</a:t>
            </a:r>
            <a:r>
              <a:rPr lang="en-US" altLang="zh-CN" sz="1400" dirty="0" smtClean="0"/>
              <a:t>;</a:t>
            </a:r>
          </a:p>
          <a:p>
            <a:endParaRPr lang="zh-CN" altLang="zh-CN" sz="500" dirty="0"/>
          </a:p>
          <a:p>
            <a:r>
              <a:rPr lang="en-US" altLang="zh-CN" sz="1600" dirty="0"/>
              <a:t>4.DC</a:t>
            </a:r>
            <a:r>
              <a:rPr lang="zh-CN" altLang="zh-CN" sz="1600" dirty="0"/>
              <a:t>输入供电电源，功率是否够大，能否正常带的</a:t>
            </a:r>
            <a:r>
              <a:rPr lang="zh-CN" altLang="zh-CN" sz="1600" dirty="0" smtClean="0"/>
              <a:t>起</a:t>
            </a:r>
            <a:r>
              <a:rPr lang="en-US" altLang="zh-CN" sz="1600" dirty="0">
                <a:solidFill>
                  <a:srgbClr val="FF0000"/>
                </a:solidFill>
              </a:rPr>
              <a:t> </a:t>
            </a:r>
            <a:r>
              <a:rPr lang="en-US" altLang="zh-CN" sz="1600" dirty="0" smtClean="0">
                <a:solidFill>
                  <a:srgbClr val="FF0000"/>
                </a:solidFill>
              </a:rPr>
              <a:t>18W</a:t>
            </a:r>
            <a:r>
              <a:rPr lang="zh-CN" altLang="zh-CN" sz="1600" dirty="0"/>
              <a:t>负载</a:t>
            </a:r>
            <a:r>
              <a:rPr lang="zh-CN" altLang="zh-CN" sz="1600" dirty="0" smtClean="0"/>
              <a:t>。</a:t>
            </a:r>
            <a:endParaRPr lang="en-US" altLang="zh-CN" sz="1600" dirty="0" smtClean="0"/>
          </a:p>
          <a:p>
            <a:r>
              <a:rPr lang="en-US" altLang="zh-CN" sz="1400" dirty="0" smtClean="0"/>
              <a:t>Whether </a:t>
            </a:r>
            <a:r>
              <a:rPr lang="en-US" altLang="zh-CN" sz="1400" dirty="0"/>
              <a:t>the power of DC input power supply is large enough and whether it can normally carry </a:t>
            </a:r>
            <a:r>
              <a:rPr lang="en-US" altLang="zh-CN" sz="1400" dirty="0" smtClean="0">
                <a:solidFill>
                  <a:srgbClr val="FF0000"/>
                </a:solidFill>
              </a:rPr>
              <a:t>18W</a:t>
            </a:r>
            <a:r>
              <a:rPr lang="en-US" altLang="zh-CN" sz="1400" dirty="0" smtClean="0"/>
              <a:t> </a:t>
            </a:r>
            <a:r>
              <a:rPr lang="en-US" altLang="zh-CN" sz="1400" dirty="0"/>
              <a:t>load</a:t>
            </a:r>
            <a:r>
              <a:rPr lang="en-US" altLang="zh-CN" sz="1400" dirty="0" smtClean="0"/>
              <a:t>.</a:t>
            </a:r>
          </a:p>
          <a:p>
            <a:endParaRPr lang="zh-CN" altLang="zh-CN" sz="500" dirty="0"/>
          </a:p>
          <a:p>
            <a:r>
              <a:rPr lang="zh-CN" altLang="zh-CN" sz="1600" dirty="0"/>
              <a:t>排除以上故障后再测试</a:t>
            </a:r>
            <a:r>
              <a:rPr lang="zh-CN" altLang="zh-CN" sz="1600" dirty="0" smtClean="0"/>
              <a:t>。</a:t>
            </a:r>
            <a:endParaRPr lang="en-US" altLang="zh-CN" sz="1600" dirty="0" smtClean="0"/>
          </a:p>
          <a:p>
            <a:r>
              <a:rPr lang="en-US" altLang="zh-CN" sz="1400" dirty="0"/>
              <a:t>Remove the above faults before testing</a:t>
            </a:r>
            <a:r>
              <a:rPr lang="en-US" altLang="zh-CN" sz="1400" dirty="0" smtClean="0"/>
              <a:t>.</a:t>
            </a:r>
            <a:endParaRPr lang="en-US" altLang="zh-CN" sz="1400" dirty="0"/>
          </a:p>
        </p:txBody>
      </p:sp>
      <p:sp>
        <p:nvSpPr>
          <p:cNvPr id="14" name="文本框 13"/>
          <p:cNvSpPr txBox="1"/>
          <p:nvPr/>
        </p:nvSpPr>
        <p:spPr>
          <a:xfrm>
            <a:off x="3225669" y="4100958"/>
            <a:ext cx="6552834" cy="1631216"/>
          </a:xfrm>
          <a:prstGeom prst="rect">
            <a:avLst/>
          </a:prstGeom>
          <a:noFill/>
        </p:spPr>
        <p:txBody>
          <a:bodyPr wrap="square" rtlCol="0">
            <a:spAutoFit/>
          </a:bodyPr>
          <a:lstStyle/>
          <a:p>
            <a:r>
              <a:rPr lang="zh-CN" altLang="zh-CN" sz="1600"/>
              <a:t>请切断</a:t>
            </a:r>
            <a:r>
              <a:rPr lang="en-US" altLang="zh-CN" sz="1600"/>
              <a:t>DC</a:t>
            </a:r>
            <a:r>
              <a:rPr lang="zh-CN" altLang="zh-CN" sz="1600"/>
              <a:t>输入端，检查</a:t>
            </a:r>
            <a:r>
              <a:rPr lang="en-US" altLang="zh-CN" sz="1600"/>
              <a:t>DC</a:t>
            </a:r>
            <a:r>
              <a:rPr lang="zh-CN" altLang="zh-CN" sz="1600"/>
              <a:t>输出端</a:t>
            </a:r>
            <a:r>
              <a:rPr lang="zh-CN" altLang="zh-CN" sz="1600" smtClean="0"/>
              <a:t>：</a:t>
            </a:r>
            <a:endParaRPr lang="en-US" altLang="zh-CN" sz="1600" smtClean="0"/>
          </a:p>
          <a:p>
            <a:r>
              <a:rPr lang="en-US" altLang="zh-CN" sz="1400"/>
              <a:t>Please cut off the DC input and check the DC output:</a:t>
            </a:r>
          </a:p>
          <a:p>
            <a:endParaRPr lang="zh-CN" altLang="zh-CN" sz="500"/>
          </a:p>
          <a:p>
            <a:r>
              <a:rPr lang="en-US" altLang="zh-CN" sz="1600"/>
              <a:t>1.</a:t>
            </a:r>
            <a:r>
              <a:rPr lang="zh-CN" altLang="zh-CN" sz="1600"/>
              <a:t>有无过载、超载</a:t>
            </a:r>
            <a:r>
              <a:rPr lang="zh-CN" altLang="en-US" sz="1600" smtClean="0"/>
              <a:t>；</a:t>
            </a:r>
            <a:endParaRPr lang="en-US" altLang="zh-CN" sz="1600" smtClean="0"/>
          </a:p>
          <a:p>
            <a:r>
              <a:rPr lang="en-US" altLang="zh-CN" sz="1400" smtClean="0"/>
              <a:t> </a:t>
            </a:r>
            <a:r>
              <a:rPr lang="en-US" altLang="zh-CN" sz="1400"/>
              <a:t>Whether there is overload or overload;</a:t>
            </a:r>
          </a:p>
          <a:p>
            <a:endParaRPr lang="zh-CN" altLang="zh-CN" sz="500"/>
          </a:p>
          <a:p>
            <a:r>
              <a:rPr lang="en-US" altLang="zh-CN" sz="1600"/>
              <a:t>2.</a:t>
            </a:r>
            <a:r>
              <a:rPr lang="zh-CN" altLang="zh-CN" sz="1600"/>
              <a:t>电源设计参数与实际使用参数不符</a:t>
            </a:r>
            <a:r>
              <a:rPr lang="zh-CN" altLang="zh-CN" sz="1600" smtClean="0"/>
              <a:t>。</a:t>
            </a:r>
            <a:endParaRPr lang="en-US" altLang="zh-CN" sz="1600" smtClean="0"/>
          </a:p>
          <a:p>
            <a:r>
              <a:rPr lang="en-US" altLang="zh-CN" sz="1400" smtClean="0"/>
              <a:t>The </a:t>
            </a:r>
            <a:r>
              <a:rPr lang="en-US" altLang="zh-CN" sz="1400"/>
              <a:t>power supply design parameters are inconsistent with the actual use parameters.</a:t>
            </a:r>
            <a:endParaRPr lang="zh-CN" altLang="zh-CN" sz="1400" dirty="0"/>
          </a:p>
        </p:txBody>
      </p:sp>
      <p:sp>
        <p:nvSpPr>
          <p:cNvPr id="4" name="文本框 3"/>
          <p:cNvSpPr txBox="1"/>
          <p:nvPr/>
        </p:nvSpPr>
        <p:spPr>
          <a:xfrm>
            <a:off x="811481" y="5854535"/>
            <a:ext cx="10569039" cy="738664"/>
          </a:xfrm>
          <a:prstGeom prst="rect">
            <a:avLst/>
          </a:prstGeom>
          <a:noFill/>
        </p:spPr>
        <p:txBody>
          <a:bodyPr wrap="square" rtlCol="0">
            <a:spAutoFit/>
          </a:bodyPr>
          <a:lstStyle/>
          <a:p>
            <a:r>
              <a:rPr lang="zh-CN" altLang="en-US" sz="1400" smtClean="0"/>
              <a:t>注：产品在使用过程当中如遇到其它疑问和问题，请及时与我司沟通、反馈不良信息，我司将积极助贵公司解决好问题。</a:t>
            </a:r>
            <a:endParaRPr lang="en-US" altLang="zh-CN" sz="1400" smtClean="0"/>
          </a:p>
          <a:p>
            <a:r>
              <a:rPr lang="en-US" altLang="zh-CN" sz="1400"/>
              <a:t>Note: in case of any other questions and problems during the use of the product, please communicate with our company in time and feed back the bad information. Our company will actively help your company to solve the problems.</a:t>
            </a:r>
            <a:endParaRPr lang="zh-CN" altLang="en-US" sz="1400"/>
          </a:p>
        </p:txBody>
      </p:sp>
    </p:spTree>
    <p:extLst>
      <p:ext uri="{BB962C8B-B14F-4D97-AF65-F5344CB8AC3E}">
        <p14:creationId xmlns:p14="http://schemas.microsoft.com/office/powerpoint/2010/main" val="357929897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EFSHAPE" val="191474964"/>
</p:tagLst>
</file>

<file path=ppt/tags/tag2.xml><?xml version="1.0" encoding="utf-8"?>
<p:tagLst xmlns:a="http://schemas.openxmlformats.org/drawingml/2006/main" xmlns:r="http://schemas.openxmlformats.org/officeDocument/2006/relationships" xmlns:p="http://schemas.openxmlformats.org/presentationml/2006/main">
  <p:tag name="REFSHAPE" val="191474828"/>
</p:tagLst>
</file>

<file path=ppt/tags/tag3.xml><?xml version="1.0" encoding="utf-8"?>
<p:tagLst xmlns:a="http://schemas.openxmlformats.org/drawingml/2006/main" xmlns:r="http://schemas.openxmlformats.org/officeDocument/2006/relationships" xmlns:p="http://schemas.openxmlformats.org/presentationml/2006/main">
  <p:tag name="REFSHAPE" val="191474556"/>
</p:tagLst>
</file>

<file path=ppt/tags/tag4.xml><?xml version="1.0" encoding="utf-8"?>
<p:tagLst xmlns:a="http://schemas.openxmlformats.org/drawingml/2006/main" xmlns:r="http://schemas.openxmlformats.org/officeDocument/2006/relationships" xmlns:p="http://schemas.openxmlformats.org/presentationml/2006/main">
  <p:tag name="REFSHAPE" val="19147537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857</TotalTime>
  <Words>1433</Words>
  <Application>Microsoft Office PowerPoint</Application>
  <PresentationFormat>自定义</PresentationFormat>
  <Paragraphs>101</Paragraphs>
  <Slides>10</Slides>
  <Notes>0</Notes>
  <HiddenSlides>0</HiddenSlides>
  <MMClips>0</MMClips>
  <ScaleCrop>false</ScaleCrop>
  <HeadingPairs>
    <vt:vector size="6" baseType="variant">
      <vt:variant>
        <vt:lpstr>主题</vt:lpstr>
      </vt:variant>
      <vt:variant>
        <vt:i4>1</vt:i4>
      </vt:variant>
      <vt:variant>
        <vt:lpstr>嵌入 OLE 服务器</vt:lpstr>
      </vt:variant>
      <vt:variant>
        <vt:i4>2</vt:i4>
      </vt:variant>
      <vt:variant>
        <vt:lpstr>幻灯片标题</vt:lpstr>
      </vt:variant>
      <vt:variant>
        <vt:i4>10</vt:i4>
      </vt:variant>
    </vt:vector>
  </HeadingPairs>
  <TitlesOfParts>
    <vt:vector size="13" baseType="lpstr">
      <vt:lpstr>Office Theme</vt:lpstr>
      <vt:lpstr>工作表</vt:lpstr>
      <vt:lpstr>AutoCAD Drawing</vt:lpstr>
      <vt:lpstr>深圳市金驹科技有限公司 Shenzhen Jinju Technology Co, Ltd.</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JJ-62250-V2-Bluetooth调光驱动电源资料</dc:title>
  <dc:creator>adn xu</dc:creator>
  <cp:keywords>驱动电源产品资料</cp:keywords>
  <cp:lastModifiedBy>Administrator</cp:lastModifiedBy>
  <cp:revision>277</cp:revision>
  <dcterms:created xsi:type="dcterms:W3CDTF">2019-11-08T00:12:00Z</dcterms:created>
  <dcterms:modified xsi:type="dcterms:W3CDTF">2021-04-16T10:58:56Z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2019-11-07T00:00:00Z</vt:filetime>
  </property>
  <property fmtid="{D5CDD505-2E9C-101B-9397-08002B2CF9AE}" pid="3" name="Creator">
    <vt:lpwstr>Microsoft® PowerPoint® 2013</vt:lpwstr>
  </property>
  <property fmtid="{D5CDD505-2E9C-101B-9397-08002B2CF9AE}" pid="4" name="LastSaved">
    <vt:filetime>2019-11-08T00:00:00Z</vt:filetime>
  </property>
  <property fmtid="{D5CDD505-2E9C-101B-9397-08002B2CF9AE}" pid="5" name="KSOProductBuildVer">
    <vt:lpwstr>2052-11.1.0.9740</vt:lpwstr>
  </property>
</Properties>
</file>