
<file path=[Content_Types].xml><?xml version="1.0" encoding="utf-8"?>
<Types xmlns="http://schemas.openxmlformats.org/package/2006/content-types">
  <Default Extension="jpeg" ContentType="image/jpeg"/>
  <Default Extension="vml" ContentType="application/vnd.openxmlformats-officedocument.vmlDrawing"/>
  <Default Extension="xlsx" ContentType="application/vnd.openxmlformats-officedocument.spreadsheetml.shee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65" r:id="rId5"/>
    <p:sldId id="264" r:id="rId6"/>
    <p:sldId id="266" r:id="rId7"/>
    <p:sldId id="260" r:id="rId8"/>
    <p:sldId id="261" r:id="rId9"/>
    <p:sldId id="262" r:id="rId1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859" autoAdjust="0"/>
    <p:restoredTop sz="94660"/>
  </p:normalViewPr>
  <p:slideViewPr>
    <p:cSldViewPr snapToGrid="0">
      <p:cViewPr varScale="1">
        <p:scale>
          <a:sx n="87" d="100"/>
          <a:sy n="87" d="100"/>
        </p:scale>
        <p:origin x="45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6B154D3-DEC9-4C3B-BF1B-5D3143E20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6ED9E47-554D-4CC0-A45D-80269187D008}"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6B154D3-DEC9-4C3B-BF1B-5D3143E20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6ED9E47-554D-4CC0-A45D-80269187D00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6B154D3-DEC9-4C3B-BF1B-5D3143E20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6ED9E47-554D-4CC0-A45D-80269187D00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E6B154D3-DEC9-4C3B-BF1B-5D3143E208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6ED9E47-554D-4CC0-A45D-80269187D00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E6B154D3-DEC9-4C3B-BF1B-5D3143E2087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6ED9E47-554D-4CC0-A45D-80269187D00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6B154D3-DEC9-4C3B-BF1B-5D3143E2087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6ED9E47-554D-4CC0-A45D-80269187D00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6B154D3-DEC9-4C3B-BF1B-5D3143E2087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6ED9E47-554D-4CC0-A45D-80269187D00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6B154D3-DEC9-4C3B-BF1B-5D3143E208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6ED9E47-554D-4CC0-A45D-80269187D00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6B154D3-DEC9-4C3B-BF1B-5D3143E208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6ED9E47-554D-4CC0-A45D-80269187D00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6B154D3-DEC9-4C3B-BF1B-5D3143E20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6ED9E47-554D-4CC0-A45D-80269187D00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6B154D3-DEC9-4C3B-BF1B-5D3143E20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6ED9E47-554D-4CC0-A45D-80269187D008}"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微软雅黑" panose="020B0503020204020204" charset="-122"/>
                <a:cs typeface="微软雅黑" panose="020B0503020204020204" charset="-122"/>
              </a:defRPr>
            </a:lvl1pPr>
          </a:lstStyle>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B154D3-DEC9-4C3B-BF1B-5D3143E2087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D9E47-554D-4CC0-A45D-80269187D00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hyperlink" Target="mailto:2880362299@qq.com" TargetMode="External"/><Relationship Id="rId2" Type="http://schemas.openxmlformats.org/officeDocument/2006/relationships/hyperlink" Target="http://www.szjjpower.cn/" TargetMode="Externa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12.xml"/><Relationship Id="rId2" Type="http://schemas.openxmlformats.org/officeDocument/2006/relationships/image" Target="../media/image2.emf"/><Relationship Id="rId1" Type="http://schemas.openxmlformats.org/officeDocument/2006/relationships/package" Target="../embeddings/Workbook1.xlsx"/></Relationships>
</file>

<file path=ppt/slides/_rels/slide4.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12.xml"/><Relationship Id="rId2" Type="http://schemas.openxmlformats.org/officeDocument/2006/relationships/image" Target="../media/image3.emf"/><Relationship Id="rId1" Type="http://schemas.openxmlformats.org/officeDocument/2006/relationships/package" Target="../embeddings/Workbook2.xlsx"/></Relationships>
</file>

<file path=ppt/slides/_rels/slide5.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12.xml"/><Relationship Id="rId2" Type="http://schemas.openxmlformats.org/officeDocument/2006/relationships/image" Target="../media/image4.emf"/><Relationship Id="rId1" Type="http://schemas.openxmlformats.org/officeDocument/2006/relationships/package" Target="../embeddings/Workbook3.xlsx"/></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ctrTitle"/>
          </p:nvPr>
        </p:nvSpPr>
        <p:spPr>
          <a:xfrm>
            <a:off x="2754127" y="329275"/>
            <a:ext cx="7033390" cy="795338"/>
          </a:xfrm>
        </p:spPr>
        <p:txBody>
          <a:bodyPr>
            <a:noAutofit/>
          </a:bodyPr>
          <a:lstStyle/>
          <a:p>
            <a:pPr algn="dist"/>
            <a:r>
              <a:rPr lang="zh-CN" altLang="en-US" sz="3200" b="1" dirty="0">
                <a:effectLst>
                  <a:glow rad="63500">
                    <a:schemeClr val="accent3">
                      <a:satMod val="175000"/>
                      <a:alpha val="40000"/>
                    </a:schemeClr>
                  </a:glow>
                  <a:outerShdw blurRad="60007" dist="200025" dir="15000000" sy="30000" kx="-1800000" algn="bl" rotWithShape="0">
                    <a:prstClr val="black">
                      <a:alpha val="32000"/>
                    </a:prstClr>
                  </a:outerShdw>
                </a:effectLst>
              </a:rPr>
              <a:t>深圳市金驹科技有限公司</a:t>
            </a:r>
            <a:br>
              <a:rPr lang="en-US" altLang="zh-CN" sz="3200" dirty="0">
                <a:effectLst>
                  <a:outerShdw blurRad="38100" dist="38100" dir="16200000" rotWithShape="0">
                    <a:schemeClr val="accent3">
                      <a:alpha val="40000"/>
                    </a:schemeClr>
                  </a:outerShdw>
                </a:effectLst>
              </a:rPr>
            </a:br>
            <a:r>
              <a:rPr lang="en-US" altLang="zh-CN" sz="2800" dirty="0">
                <a:ln>
                  <a:solidFill>
                    <a:schemeClr val="bg2">
                      <a:lumMod val="50000"/>
                    </a:schemeClr>
                  </a:solidFill>
                </a:ln>
                <a:effectLst>
                  <a:outerShdw blurRad="63500" sx="102000" sy="102000" algn="ctr" rotWithShape="0">
                    <a:prstClr val="black">
                      <a:alpha val="40000"/>
                    </a:prstClr>
                  </a:outerShdw>
                </a:effectLst>
              </a:rPr>
              <a:t>Shenzhen </a:t>
            </a:r>
            <a:r>
              <a:rPr lang="en-US" altLang="zh-CN" sz="2800" dirty="0" err="1">
                <a:ln>
                  <a:solidFill>
                    <a:schemeClr val="bg2">
                      <a:lumMod val="50000"/>
                    </a:schemeClr>
                  </a:solidFill>
                </a:ln>
                <a:effectLst>
                  <a:outerShdw blurRad="63500" sx="102000" sy="102000" algn="ctr" rotWithShape="0">
                    <a:prstClr val="black">
                      <a:alpha val="40000"/>
                    </a:prstClr>
                  </a:outerShdw>
                </a:effectLst>
              </a:rPr>
              <a:t>Jinju</a:t>
            </a:r>
            <a:r>
              <a:rPr lang="en-US" altLang="zh-CN" sz="2800" dirty="0">
                <a:ln>
                  <a:solidFill>
                    <a:schemeClr val="bg2">
                      <a:lumMod val="50000"/>
                    </a:schemeClr>
                  </a:solidFill>
                </a:ln>
                <a:effectLst>
                  <a:outerShdw blurRad="63500" sx="102000" sy="102000" algn="ctr" rotWithShape="0">
                    <a:prstClr val="black">
                      <a:alpha val="40000"/>
                    </a:prstClr>
                  </a:outerShdw>
                </a:effectLst>
              </a:rPr>
              <a:t> Technology Co, Ltd.</a:t>
            </a:r>
            <a:endParaRPr lang="zh-CN" altLang="en-US" sz="2800" dirty="0">
              <a:ln>
                <a:solidFill>
                  <a:schemeClr val="bg2">
                    <a:lumMod val="50000"/>
                  </a:schemeClr>
                </a:solidFill>
              </a:ln>
              <a:effectLst>
                <a:outerShdw blurRad="63500" sx="102000" sy="102000" algn="ctr" rotWithShape="0">
                  <a:prstClr val="black">
                    <a:alpha val="40000"/>
                  </a:prstClr>
                </a:outerShdw>
              </a:effectLst>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13267" y="212584"/>
            <a:ext cx="740860" cy="740860"/>
          </a:xfrm>
          <a:prstGeom prst="rect">
            <a:avLst/>
          </a:prstGeom>
        </p:spPr>
      </p:pic>
      <p:sp>
        <p:nvSpPr>
          <p:cNvPr id="2" name="文本框 1"/>
          <p:cNvSpPr txBox="1"/>
          <p:nvPr/>
        </p:nvSpPr>
        <p:spPr>
          <a:xfrm>
            <a:off x="4570572" y="1129842"/>
            <a:ext cx="2977831" cy="677108"/>
          </a:xfrm>
          <a:prstGeom prst="rect">
            <a:avLst/>
          </a:prstGeom>
          <a:noFill/>
        </p:spPr>
        <p:txBody>
          <a:bodyPr wrap="square" rtlCol="0">
            <a:spAutoFit/>
          </a:bodyPr>
          <a:lstStyle/>
          <a:p>
            <a:pPr algn="ctr"/>
            <a:r>
              <a:rPr lang="zh-CN" altLang="en-US" sz="2000" b="1" dirty="0"/>
              <a:t>承认书</a:t>
            </a:r>
            <a:endParaRPr lang="en-US" altLang="zh-CN" sz="2000" b="1" dirty="0"/>
          </a:p>
          <a:p>
            <a:pPr algn="dist"/>
            <a:r>
              <a:rPr lang="en-US" altLang="zh-CN" b="1" cap="all" dirty="0"/>
              <a:t>Acknowledgment</a:t>
            </a:r>
            <a:endParaRPr lang="zh-CN" altLang="en-US" b="1" cap="all" dirty="0"/>
          </a:p>
        </p:txBody>
      </p:sp>
      <p:sp>
        <p:nvSpPr>
          <p:cNvPr id="6" name="文本框 5"/>
          <p:cNvSpPr txBox="1"/>
          <p:nvPr/>
        </p:nvSpPr>
        <p:spPr>
          <a:xfrm>
            <a:off x="1907792" y="1906888"/>
            <a:ext cx="4164395" cy="307777"/>
          </a:xfrm>
          <a:prstGeom prst="rect">
            <a:avLst/>
          </a:prstGeom>
          <a:noFill/>
        </p:spPr>
        <p:txBody>
          <a:bodyPr wrap="square" rtlCol="0">
            <a:spAutoFit/>
          </a:bodyPr>
          <a:lstStyle/>
          <a:p>
            <a:pPr algn="dist"/>
            <a:r>
              <a:rPr lang="zh-CN" altLang="en-US" sz="1400" b="1" dirty="0"/>
              <a:t>客户名称（</a:t>
            </a:r>
            <a:r>
              <a:rPr lang="en-US" altLang="zh-CN" sz="1400" b="1" dirty="0"/>
              <a:t> client‘s name </a:t>
            </a:r>
            <a:r>
              <a:rPr lang="zh-CN" altLang="en-US" sz="1400" b="1" dirty="0"/>
              <a:t>）：</a:t>
            </a:r>
            <a:endParaRPr lang="zh-CN" altLang="en-US" sz="1400" b="1" dirty="0"/>
          </a:p>
        </p:txBody>
      </p:sp>
      <p:sp>
        <p:nvSpPr>
          <p:cNvPr id="11" name="文本框 10"/>
          <p:cNvSpPr txBox="1"/>
          <p:nvPr/>
        </p:nvSpPr>
        <p:spPr>
          <a:xfrm>
            <a:off x="1907792" y="2318427"/>
            <a:ext cx="4151696" cy="307777"/>
          </a:xfrm>
          <a:prstGeom prst="rect">
            <a:avLst/>
          </a:prstGeom>
          <a:noFill/>
        </p:spPr>
        <p:txBody>
          <a:bodyPr wrap="square" rtlCol="0">
            <a:spAutoFit/>
          </a:bodyPr>
          <a:lstStyle/>
          <a:p>
            <a:pPr algn="dist"/>
            <a:r>
              <a:rPr lang="zh-CN" altLang="en-US" sz="1400" b="1" dirty="0"/>
              <a:t>客户料号（</a:t>
            </a:r>
            <a:r>
              <a:rPr lang="en-US" altLang="zh-CN" sz="1400" b="1" dirty="0"/>
              <a:t> Customer item number </a:t>
            </a:r>
            <a:r>
              <a:rPr lang="zh-CN" altLang="en-US" sz="1400" b="1" dirty="0"/>
              <a:t>）：</a:t>
            </a:r>
            <a:endParaRPr lang="zh-CN" altLang="en-US" sz="1400" b="1" dirty="0"/>
          </a:p>
        </p:txBody>
      </p:sp>
      <p:sp>
        <p:nvSpPr>
          <p:cNvPr id="12" name="文本框 11"/>
          <p:cNvSpPr txBox="1"/>
          <p:nvPr/>
        </p:nvSpPr>
        <p:spPr>
          <a:xfrm>
            <a:off x="1907792" y="2729966"/>
            <a:ext cx="4188208" cy="307777"/>
          </a:xfrm>
          <a:prstGeom prst="rect">
            <a:avLst/>
          </a:prstGeom>
          <a:noFill/>
        </p:spPr>
        <p:txBody>
          <a:bodyPr wrap="square" rtlCol="0">
            <a:spAutoFit/>
          </a:bodyPr>
          <a:lstStyle/>
          <a:p>
            <a:pPr algn="dist"/>
            <a:r>
              <a:rPr lang="zh-CN" altLang="en-US" sz="1400" b="1" dirty="0"/>
              <a:t>产品型号（</a:t>
            </a:r>
            <a:r>
              <a:rPr lang="en-US" altLang="zh-CN" sz="1400" b="1" dirty="0"/>
              <a:t> Product number </a:t>
            </a:r>
            <a:r>
              <a:rPr lang="zh-CN" altLang="en-US" sz="1400" b="1" dirty="0"/>
              <a:t>）：</a:t>
            </a:r>
            <a:endParaRPr lang="zh-CN" altLang="en-US" sz="1400" b="1" dirty="0"/>
          </a:p>
        </p:txBody>
      </p:sp>
      <p:sp>
        <p:nvSpPr>
          <p:cNvPr id="13" name="文本框 12"/>
          <p:cNvSpPr txBox="1"/>
          <p:nvPr/>
        </p:nvSpPr>
        <p:spPr>
          <a:xfrm>
            <a:off x="1907792" y="3141505"/>
            <a:ext cx="4188208" cy="307777"/>
          </a:xfrm>
          <a:prstGeom prst="rect">
            <a:avLst/>
          </a:prstGeom>
          <a:noFill/>
        </p:spPr>
        <p:txBody>
          <a:bodyPr wrap="square" rtlCol="0">
            <a:spAutoFit/>
          </a:bodyPr>
          <a:lstStyle/>
          <a:p>
            <a:pPr algn="dist"/>
            <a:r>
              <a:rPr lang="zh-CN" altLang="en-US" sz="1400" b="1" dirty="0"/>
              <a:t>产品名称（</a:t>
            </a:r>
            <a:r>
              <a:rPr lang="en-US" altLang="zh-CN" sz="1400" b="1" dirty="0"/>
              <a:t> product name </a:t>
            </a:r>
            <a:r>
              <a:rPr lang="zh-CN" altLang="en-US" sz="1400" b="1" dirty="0"/>
              <a:t>）：</a:t>
            </a:r>
            <a:endParaRPr lang="zh-CN" altLang="en-US" sz="1400" b="1" dirty="0"/>
          </a:p>
        </p:txBody>
      </p:sp>
      <p:sp>
        <p:nvSpPr>
          <p:cNvPr id="14" name="文本框 13"/>
          <p:cNvSpPr txBox="1"/>
          <p:nvPr/>
        </p:nvSpPr>
        <p:spPr>
          <a:xfrm>
            <a:off x="1907792" y="3553043"/>
            <a:ext cx="4164394" cy="307777"/>
          </a:xfrm>
          <a:prstGeom prst="rect">
            <a:avLst/>
          </a:prstGeom>
          <a:noFill/>
        </p:spPr>
        <p:txBody>
          <a:bodyPr wrap="square" rtlCol="0">
            <a:spAutoFit/>
          </a:bodyPr>
          <a:lstStyle/>
          <a:p>
            <a:pPr algn="dist"/>
            <a:r>
              <a:rPr lang="zh-CN" altLang="en-US" sz="1400" b="1" dirty="0"/>
              <a:t>编制日期（</a:t>
            </a:r>
            <a:r>
              <a:rPr lang="en-US" altLang="zh-CN" sz="1400" b="1" dirty="0"/>
              <a:t> Date of preparation </a:t>
            </a:r>
            <a:r>
              <a:rPr lang="zh-CN" altLang="en-US" sz="1400" b="1" dirty="0"/>
              <a:t>）：</a:t>
            </a:r>
            <a:endParaRPr lang="zh-CN" altLang="en-US" sz="1400" b="1" dirty="0"/>
          </a:p>
        </p:txBody>
      </p:sp>
      <p:cxnSp>
        <p:nvCxnSpPr>
          <p:cNvPr id="9" name="直接连接符 8"/>
          <p:cNvCxnSpPr/>
          <p:nvPr/>
        </p:nvCxnSpPr>
        <p:spPr>
          <a:xfrm>
            <a:off x="5949157" y="2214665"/>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5949157" y="2626204"/>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949157" y="3037743"/>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949157" y="3449282"/>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949157" y="3860820"/>
            <a:ext cx="36766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圆角矩形 20"/>
          <p:cNvSpPr/>
          <p:nvPr/>
        </p:nvSpPr>
        <p:spPr>
          <a:xfrm>
            <a:off x="133350" y="152400"/>
            <a:ext cx="11925300" cy="6629400"/>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flipV="1">
            <a:off x="133350" y="3964581"/>
            <a:ext cx="11925300" cy="664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1628323" y="4004670"/>
            <a:ext cx="1044958" cy="461665"/>
          </a:xfrm>
          <a:prstGeom prst="rect">
            <a:avLst/>
          </a:prstGeom>
          <a:noFill/>
        </p:spPr>
        <p:txBody>
          <a:bodyPr wrap="square" rtlCol="0">
            <a:spAutoFit/>
          </a:bodyPr>
          <a:lstStyle/>
          <a:p>
            <a:r>
              <a:rPr lang="zh-CN" altLang="en-US" sz="1200" b="1" dirty="0"/>
              <a:t>        制定</a:t>
            </a:r>
            <a:endParaRPr lang="en-US" altLang="zh-CN" sz="1200" b="1" dirty="0"/>
          </a:p>
          <a:p>
            <a:r>
              <a:rPr lang="zh-CN" altLang="en-US" sz="1200" b="1" dirty="0"/>
              <a:t>（</a:t>
            </a:r>
            <a:r>
              <a:rPr lang="en-US" altLang="zh-CN" sz="1200" b="1" dirty="0"/>
              <a:t>Formulate</a:t>
            </a:r>
            <a:r>
              <a:rPr lang="zh-CN" altLang="en-US" sz="1200" b="1" dirty="0"/>
              <a:t>）</a:t>
            </a:r>
            <a:endParaRPr lang="zh-CN" altLang="en-US" sz="1200" b="1" dirty="0"/>
          </a:p>
        </p:txBody>
      </p:sp>
      <p:sp>
        <p:nvSpPr>
          <p:cNvPr id="34" name="文本框 33"/>
          <p:cNvSpPr txBox="1"/>
          <p:nvPr/>
        </p:nvSpPr>
        <p:spPr>
          <a:xfrm>
            <a:off x="5591175" y="4004670"/>
            <a:ext cx="878683" cy="461665"/>
          </a:xfrm>
          <a:prstGeom prst="rect">
            <a:avLst/>
          </a:prstGeom>
          <a:noFill/>
        </p:spPr>
        <p:txBody>
          <a:bodyPr wrap="square" rtlCol="0">
            <a:spAutoFit/>
          </a:bodyPr>
          <a:lstStyle/>
          <a:p>
            <a:r>
              <a:rPr lang="zh-CN" altLang="en-US" sz="1200" b="1" dirty="0"/>
              <a:t>       审核</a:t>
            </a:r>
            <a:endParaRPr lang="en-US" altLang="zh-CN" sz="1200" b="1" dirty="0"/>
          </a:p>
          <a:p>
            <a:r>
              <a:rPr lang="zh-CN" altLang="en-US" sz="1200" b="1" dirty="0"/>
              <a:t>（</a:t>
            </a:r>
            <a:r>
              <a:rPr lang="en-US" altLang="zh-CN" sz="1200" b="1" dirty="0"/>
              <a:t>Review</a:t>
            </a:r>
            <a:r>
              <a:rPr lang="zh-CN" altLang="en-US" sz="1200" b="1" dirty="0"/>
              <a:t>）</a:t>
            </a:r>
            <a:endParaRPr lang="zh-CN" altLang="en-US" sz="1200" b="1" dirty="0"/>
          </a:p>
        </p:txBody>
      </p:sp>
      <p:sp>
        <p:nvSpPr>
          <p:cNvPr id="35" name="文本框 34"/>
          <p:cNvSpPr txBox="1"/>
          <p:nvPr/>
        </p:nvSpPr>
        <p:spPr>
          <a:xfrm>
            <a:off x="9520896" y="4004670"/>
            <a:ext cx="923925" cy="461665"/>
          </a:xfrm>
          <a:prstGeom prst="rect">
            <a:avLst/>
          </a:prstGeom>
          <a:noFill/>
        </p:spPr>
        <p:txBody>
          <a:bodyPr wrap="square" rtlCol="0">
            <a:spAutoFit/>
          </a:bodyPr>
          <a:lstStyle/>
          <a:p>
            <a:r>
              <a:rPr lang="zh-CN" altLang="en-US" sz="1200" b="1" dirty="0"/>
              <a:t>        批准</a:t>
            </a:r>
            <a:endParaRPr lang="en-US" altLang="zh-CN" sz="1200" b="1" dirty="0"/>
          </a:p>
          <a:p>
            <a:r>
              <a:rPr lang="zh-CN" altLang="en-US" sz="1200" b="1" dirty="0"/>
              <a:t>（</a:t>
            </a:r>
            <a:r>
              <a:rPr lang="en-US" altLang="zh-CN" sz="1200" b="1" dirty="0"/>
              <a:t>Approve</a:t>
            </a:r>
            <a:r>
              <a:rPr lang="zh-CN" altLang="en-US" sz="1200" b="1" dirty="0"/>
              <a:t>）</a:t>
            </a:r>
            <a:endParaRPr lang="zh-CN" altLang="en-US" sz="1200" b="1" dirty="0"/>
          </a:p>
        </p:txBody>
      </p:sp>
      <p:sp>
        <p:nvSpPr>
          <p:cNvPr id="36" name="文本框 35"/>
          <p:cNvSpPr txBox="1"/>
          <p:nvPr/>
        </p:nvSpPr>
        <p:spPr>
          <a:xfrm>
            <a:off x="1628323" y="4838216"/>
            <a:ext cx="875667" cy="461665"/>
          </a:xfrm>
          <a:prstGeom prst="rect">
            <a:avLst/>
          </a:prstGeom>
          <a:noFill/>
        </p:spPr>
        <p:txBody>
          <a:bodyPr wrap="square" rtlCol="0">
            <a:spAutoFit/>
          </a:bodyPr>
          <a:lstStyle/>
          <a:p>
            <a:r>
              <a:rPr lang="zh-CN" altLang="en-US" sz="1200" b="1" dirty="0"/>
              <a:t>      承认</a:t>
            </a:r>
            <a:endParaRPr lang="en-US" altLang="zh-CN" sz="1200" b="1" dirty="0"/>
          </a:p>
          <a:p>
            <a:r>
              <a:rPr lang="zh-CN" altLang="en-US" sz="1200" b="1" dirty="0"/>
              <a:t>（</a:t>
            </a:r>
            <a:r>
              <a:rPr lang="en-US" altLang="zh-CN" sz="1200" b="1" dirty="0"/>
              <a:t>Admit</a:t>
            </a:r>
            <a:r>
              <a:rPr lang="zh-CN" altLang="en-US" sz="1200" b="1" dirty="0"/>
              <a:t>）</a:t>
            </a:r>
            <a:endParaRPr lang="zh-CN" altLang="en-US" sz="1200" b="1" dirty="0"/>
          </a:p>
        </p:txBody>
      </p:sp>
      <p:sp>
        <p:nvSpPr>
          <p:cNvPr id="37" name="文本框 36"/>
          <p:cNvSpPr txBox="1"/>
          <p:nvPr/>
        </p:nvSpPr>
        <p:spPr>
          <a:xfrm>
            <a:off x="5591175" y="4838216"/>
            <a:ext cx="892971" cy="461665"/>
          </a:xfrm>
          <a:prstGeom prst="rect">
            <a:avLst/>
          </a:prstGeom>
          <a:noFill/>
        </p:spPr>
        <p:txBody>
          <a:bodyPr wrap="square" rtlCol="0">
            <a:spAutoFit/>
          </a:bodyPr>
          <a:lstStyle/>
          <a:p>
            <a:r>
              <a:rPr lang="zh-CN" altLang="en-US" sz="1200" b="1" dirty="0"/>
              <a:t>       审核</a:t>
            </a:r>
            <a:endParaRPr lang="en-US" altLang="zh-CN" sz="1200" b="1" dirty="0"/>
          </a:p>
          <a:p>
            <a:r>
              <a:rPr lang="zh-CN" altLang="en-US" sz="1200" b="1" dirty="0"/>
              <a:t>（</a:t>
            </a:r>
            <a:r>
              <a:rPr lang="en-US" altLang="zh-CN" sz="1200" b="1" dirty="0"/>
              <a:t>Review</a:t>
            </a:r>
            <a:r>
              <a:rPr lang="zh-CN" altLang="en-US" sz="1200" b="1" dirty="0"/>
              <a:t>）</a:t>
            </a:r>
            <a:endParaRPr lang="zh-CN" altLang="en-US" sz="1200" b="1" dirty="0"/>
          </a:p>
        </p:txBody>
      </p:sp>
      <p:sp>
        <p:nvSpPr>
          <p:cNvPr id="38" name="文本框 37"/>
          <p:cNvSpPr txBox="1"/>
          <p:nvPr/>
        </p:nvSpPr>
        <p:spPr>
          <a:xfrm>
            <a:off x="9520896" y="4838216"/>
            <a:ext cx="923925" cy="461665"/>
          </a:xfrm>
          <a:prstGeom prst="rect">
            <a:avLst/>
          </a:prstGeom>
          <a:noFill/>
        </p:spPr>
        <p:txBody>
          <a:bodyPr wrap="square" rtlCol="0">
            <a:spAutoFit/>
          </a:bodyPr>
          <a:lstStyle/>
          <a:p>
            <a:r>
              <a:rPr lang="zh-CN" altLang="en-US" sz="1200" b="1" dirty="0"/>
              <a:t>        批准</a:t>
            </a:r>
            <a:endParaRPr lang="en-US" altLang="zh-CN" sz="1200" b="1" dirty="0"/>
          </a:p>
          <a:p>
            <a:r>
              <a:rPr lang="zh-CN" altLang="en-US" sz="1200" b="1" dirty="0"/>
              <a:t>（</a:t>
            </a:r>
            <a:r>
              <a:rPr lang="en-US" altLang="zh-CN" sz="1200" b="1" dirty="0"/>
              <a:t>Approve</a:t>
            </a:r>
            <a:r>
              <a:rPr lang="zh-CN" altLang="en-US" sz="1200" b="1" dirty="0"/>
              <a:t>）</a:t>
            </a:r>
            <a:endParaRPr lang="zh-CN" altLang="en-US" sz="1200" b="1" dirty="0"/>
          </a:p>
        </p:txBody>
      </p:sp>
      <p:cxnSp>
        <p:nvCxnSpPr>
          <p:cNvPr id="39" name="直接连接符 38"/>
          <p:cNvCxnSpPr/>
          <p:nvPr/>
        </p:nvCxnSpPr>
        <p:spPr>
          <a:xfrm flipV="1">
            <a:off x="133350" y="4794934"/>
            <a:ext cx="11925300" cy="664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133350" y="5625287"/>
            <a:ext cx="11925300" cy="664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168253" y="4017935"/>
            <a:ext cx="0" cy="16405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flipV="1">
            <a:off x="7907067" y="3997791"/>
            <a:ext cx="1" cy="166070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133350" y="5236037"/>
            <a:ext cx="11925300" cy="284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133350" y="4427283"/>
            <a:ext cx="11925300" cy="73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533400" y="5639209"/>
            <a:ext cx="6104334" cy="1052596"/>
          </a:xfrm>
          <a:prstGeom prst="rect">
            <a:avLst/>
          </a:prstGeom>
          <a:noFill/>
        </p:spPr>
        <p:txBody>
          <a:bodyPr wrap="square" rtlCol="0">
            <a:spAutoFit/>
          </a:bodyPr>
          <a:lstStyle/>
          <a:p>
            <a:pPr>
              <a:lnSpc>
                <a:spcPct val="130000"/>
              </a:lnSpc>
            </a:pPr>
            <a:r>
              <a:rPr lang="zh-CN" altLang="en-US" sz="1200" dirty="0"/>
              <a:t>厂商：深圳市金驹科技有限公司</a:t>
            </a:r>
            <a:endParaRPr lang="en-US" altLang="zh-CN" sz="1200" dirty="0"/>
          </a:p>
          <a:p>
            <a:pPr>
              <a:lnSpc>
                <a:spcPct val="130000"/>
              </a:lnSpc>
            </a:pPr>
            <a:r>
              <a:rPr lang="zh-CN" altLang="en-US" sz="1200" dirty="0"/>
              <a:t>地址：</a:t>
            </a:r>
            <a:r>
              <a:rPr lang="zh-CN" altLang="zh-CN" sz="1200" dirty="0"/>
              <a:t>深圳市龙城街道龙西社区清水路鹏</a:t>
            </a:r>
            <a:r>
              <a:rPr lang="zh-CN" altLang="en-US" sz="1200" dirty="0"/>
              <a:t>大</a:t>
            </a:r>
            <a:r>
              <a:rPr lang="zh-CN" altLang="zh-CN" sz="1200" dirty="0"/>
              <a:t>地工业区</a:t>
            </a:r>
            <a:r>
              <a:rPr lang="en-US" altLang="zh-CN" sz="1200" dirty="0"/>
              <a:t>14</a:t>
            </a:r>
            <a:r>
              <a:rPr lang="zh-CN" altLang="zh-CN" sz="1200" dirty="0"/>
              <a:t>栋</a:t>
            </a:r>
            <a:r>
              <a:rPr lang="en-US" altLang="zh-CN" sz="1200" dirty="0"/>
              <a:t>4</a:t>
            </a:r>
            <a:r>
              <a:rPr lang="zh-CN" altLang="zh-CN" sz="1200" dirty="0"/>
              <a:t>楼</a:t>
            </a:r>
            <a:endParaRPr lang="en-US" altLang="zh-CN" sz="1200" dirty="0"/>
          </a:p>
          <a:p>
            <a:pPr>
              <a:lnSpc>
                <a:spcPct val="130000"/>
              </a:lnSpc>
            </a:pPr>
            <a:r>
              <a:rPr lang="zh-CN" altLang="en-US" sz="1200" dirty="0"/>
              <a:t>电话：</a:t>
            </a:r>
            <a:r>
              <a:rPr lang="en-US" altLang="zh-CN" sz="1200" dirty="0"/>
              <a:t>0755 – 84861299      </a:t>
            </a:r>
            <a:r>
              <a:rPr lang="zh-CN" altLang="en-US" sz="1200" dirty="0"/>
              <a:t>传真：</a:t>
            </a:r>
            <a:r>
              <a:rPr lang="en-US" altLang="zh-CN" sz="1200" dirty="0"/>
              <a:t>0755 - 84860299</a:t>
            </a:r>
            <a:endParaRPr lang="en-US" altLang="zh-CN" sz="1200" dirty="0"/>
          </a:p>
          <a:p>
            <a:pPr>
              <a:lnSpc>
                <a:spcPct val="130000"/>
              </a:lnSpc>
            </a:pPr>
            <a:r>
              <a:rPr lang="zh-CN" altLang="en-US" sz="1200" dirty="0"/>
              <a:t>邮箱</a:t>
            </a:r>
            <a:r>
              <a:rPr lang="en-US" altLang="zh-CN" sz="1200" dirty="0"/>
              <a:t>:2880362299@qq.com</a:t>
            </a:r>
            <a:r>
              <a:rPr lang="zh-CN" altLang="en-US" sz="1200" dirty="0"/>
              <a:t>  网址：</a:t>
            </a:r>
            <a:r>
              <a:rPr lang="en-US" altLang="zh-CN" sz="1200" dirty="0">
                <a:hlinkClick r:id="rId2"/>
              </a:rPr>
              <a:t>http://www.szjjpower.cn/</a:t>
            </a:r>
            <a:r>
              <a:rPr lang="en-US" altLang="zh-CN" sz="1200" dirty="0"/>
              <a:t>   http://www.szjjled.com/</a:t>
            </a:r>
            <a:endParaRPr lang="zh-CN" altLang="en-US" sz="1200" dirty="0"/>
          </a:p>
        </p:txBody>
      </p:sp>
      <p:sp>
        <p:nvSpPr>
          <p:cNvPr id="85" name="文本框 84"/>
          <p:cNvSpPr txBox="1"/>
          <p:nvPr/>
        </p:nvSpPr>
        <p:spPr>
          <a:xfrm>
            <a:off x="6096000" y="5610736"/>
            <a:ext cx="5981700" cy="1200329"/>
          </a:xfrm>
          <a:prstGeom prst="rect">
            <a:avLst/>
          </a:prstGeom>
          <a:noFill/>
        </p:spPr>
        <p:txBody>
          <a:bodyPr wrap="square" rtlCol="0">
            <a:spAutoFit/>
          </a:bodyPr>
          <a:lstStyle/>
          <a:p>
            <a:pPr>
              <a:lnSpc>
                <a:spcPct val="120000"/>
              </a:lnSpc>
            </a:pPr>
            <a:r>
              <a:rPr lang="en-US" altLang="zh-CN" sz="1200" dirty="0"/>
              <a:t>Manufacturer: Shenzhen </a:t>
            </a:r>
            <a:r>
              <a:rPr lang="en-US" altLang="zh-CN" sz="1200" dirty="0" err="1"/>
              <a:t>Jinju</a:t>
            </a:r>
            <a:r>
              <a:rPr lang="en-US" altLang="zh-CN" sz="1200" dirty="0"/>
              <a:t> Technology Co., Ltd.</a:t>
            </a:r>
            <a:endParaRPr lang="en-US" altLang="zh-CN" sz="1200" dirty="0"/>
          </a:p>
          <a:p>
            <a:pPr>
              <a:lnSpc>
                <a:spcPct val="120000"/>
              </a:lnSpc>
            </a:pPr>
            <a:r>
              <a:rPr lang="en-US" altLang="zh-CN" sz="1200" dirty="0"/>
              <a:t>Address: 4th Floor, Building 14, Peng </a:t>
            </a:r>
            <a:r>
              <a:rPr lang="en-US" altLang="zh-CN" sz="1200" dirty="0" err="1"/>
              <a:t>Dadi</a:t>
            </a:r>
            <a:r>
              <a:rPr lang="en-US" altLang="zh-CN" sz="1200" dirty="0"/>
              <a:t> Industrial Zone, </a:t>
            </a:r>
            <a:r>
              <a:rPr lang="en-US" altLang="zh-CN" sz="1200" dirty="0" err="1"/>
              <a:t>Qingshui</a:t>
            </a:r>
            <a:r>
              <a:rPr lang="en-US" altLang="zh-CN" sz="1200" dirty="0"/>
              <a:t> Road, </a:t>
            </a:r>
            <a:r>
              <a:rPr lang="en-US" altLang="zh-CN" sz="1200" dirty="0" err="1"/>
              <a:t>Longxi</a:t>
            </a:r>
            <a:r>
              <a:rPr lang="en-US" altLang="zh-CN" sz="1200" dirty="0"/>
              <a:t> Community, </a:t>
            </a:r>
            <a:r>
              <a:rPr lang="en-US" altLang="zh-CN" sz="1200" dirty="0" err="1"/>
              <a:t>Longcheng</a:t>
            </a:r>
            <a:r>
              <a:rPr lang="en-US" altLang="zh-CN" sz="1200" dirty="0"/>
              <a:t> District, Shenzhen</a:t>
            </a:r>
            <a:endParaRPr lang="en-US" altLang="zh-CN" sz="1200" dirty="0"/>
          </a:p>
          <a:p>
            <a:pPr>
              <a:lnSpc>
                <a:spcPct val="120000"/>
              </a:lnSpc>
            </a:pPr>
            <a:r>
              <a:rPr lang="en-US" altLang="zh-CN" sz="1200" dirty="0"/>
              <a:t>Tel: 0755 – </a:t>
            </a:r>
            <a:r>
              <a:rPr lang="en-US" altLang="zh-CN" sz="1200"/>
              <a:t>84861299   Fax</a:t>
            </a:r>
            <a:r>
              <a:rPr lang="en-US" altLang="zh-CN" sz="1200" dirty="0"/>
              <a:t>: </a:t>
            </a:r>
            <a:r>
              <a:rPr lang="en-US" altLang="zh-CN" sz="1200"/>
              <a:t>0755 – 84860299    E-mail</a:t>
            </a:r>
            <a:r>
              <a:rPr lang="en-US" altLang="zh-CN" sz="1200" dirty="0"/>
              <a:t>: </a:t>
            </a:r>
            <a:r>
              <a:rPr lang="en-US" altLang="zh-CN" sz="1200" dirty="0">
                <a:hlinkClick r:id="rId3"/>
              </a:rPr>
              <a:t>2880362299@qq.com</a:t>
            </a:r>
            <a:endParaRPr lang="en-US" altLang="zh-CN" sz="1200" dirty="0"/>
          </a:p>
          <a:p>
            <a:pPr>
              <a:lnSpc>
                <a:spcPct val="120000"/>
              </a:lnSpc>
            </a:pPr>
            <a:r>
              <a:rPr lang="en-US" altLang="zh-CN" sz="1200" dirty="0"/>
              <a:t>Website: http://www.szjjpower.cn/ http://www.szjjled.com/</a:t>
            </a:r>
            <a:endParaRPr lang="zh-CN" altLang="en-US" sz="1200" dirty="0"/>
          </a:p>
        </p:txBody>
      </p:sp>
      <p:sp>
        <p:nvSpPr>
          <p:cNvPr id="3" name="文本框 2"/>
          <p:cNvSpPr txBox="1"/>
          <p:nvPr/>
        </p:nvSpPr>
        <p:spPr>
          <a:xfrm>
            <a:off x="7224027" y="2635202"/>
            <a:ext cx="1092200" cy="368300"/>
          </a:xfrm>
          <a:prstGeom prst="rect">
            <a:avLst/>
          </a:prstGeom>
          <a:noFill/>
        </p:spPr>
        <p:txBody>
          <a:bodyPr wrap="none" rtlCol="0">
            <a:spAutoFit/>
          </a:bodyPr>
          <a:lstStyle/>
          <a:p>
            <a:r>
              <a:rPr lang="en-US" altLang="zh-CN" smtClean="0"/>
              <a:t>JJ-512436</a:t>
            </a:r>
            <a:endParaRPr lang="zh-CN" altLang="en-US"/>
          </a:p>
        </p:txBody>
      </p:sp>
      <p:sp>
        <p:nvSpPr>
          <p:cNvPr id="7" name="文本框 6"/>
          <p:cNvSpPr txBox="1"/>
          <p:nvPr/>
        </p:nvSpPr>
        <p:spPr>
          <a:xfrm>
            <a:off x="6526965" y="3073891"/>
            <a:ext cx="2686954" cy="369332"/>
          </a:xfrm>
          <a:prstGeom prst="rect">
            <a:avLst/>
          </a:prstGeom>
          <a:noFill/>
        </p:spPr>
        <p:txBody>
          <a:bodyPr wrap="none" rtlCol="0">
            <a:spAutoFit/>
          </a:bodyPr>
          <a:lstStyle/>
          <a:p>
            <a:r>
              <a:rPr lang="en-US" altLang="zh-CN"/>
              <a:t>DC-DC </a:t>
            </a:r>
            <a:r>
              <a:rPr lang="zh-CN" altLang="en-US" smtClean="0"/>
              <a:t>降压恒</a:t>
            </a:r>
            <a:r>
              <a:rPr lang="zh-CN" altLang="en-US"/>
              <a:t>流驱动电源</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9908" y="556427"/>
            <a:ext cx="5569453" cy="2062103"/>
          </a:xfrm>
          <a:prstGeom prst="rect">
            <a:avLst/>
          </a:prstGeom>
          <a:noFill/>
        </p:spPr>
        <p:txBody>
          <a:bodyPr wrap="square" rtlCol="0">
            <a:spAutoFit/>
          </a:bodyPr>
          <a:lstStyle/>
          <a:p>
            <a:r>
              <a:rPr lang="zh-CN" altLang="en-US" sz="2000" smtClean="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dirty="0">
                <a:latin typeface="+mn-ea"/>
              </a:rPr>
              <a:t>本电源是一款</a:t>
            </a:r>
            <a:r>
              <a:rPr lang="en-US" altLang="zh-CN" dirty="0">
                <a:latin typeface="+mn-ea"/>
              </a:rPr>
              <a:t>LED</a:t>
            </a:r>
            <a:r>
              <a:rPr lang="zh-CN" altLang="zh-CN" dirty="0">
                <a:latin typeface="+mn-ea"/>
              </a:rPr>
              <a:t>隔离设计的高品质，高稳定性的</a:t>
            </a:r>
            <a:r>
              <a:rPr lang="en-US" altLang="zh-CN" dirty="0">
                <a:latin typeface="+mn-ea"/>
              </a:rPr>
              <a:t>LED</a:t>
            </a:r>
            <a:r>
              <a:rPr lang="zh-CN" altLang="zh-CN" dirty="0">
                <a:latin typeface="+mn-ea"/>
              </a:rPr>
              <a:t>防水恒流驱动电源。内部滤波器件采用绿宝石，核心元器件都是</a:t>
            </a:r>
            <a:r>
              <a:rPr lang="en-US" altLang="zh-CN" dirty="0">
                <a:latin typeface="+mn-ea"/>
              </a:rPr>
              <a:t>IR</a:t>
            </a:r>
            <a:r>
              <a:rPr lang="zh-CN" altLang="zh-CN" dirty="0">
                <a:latin typeface="+mn-ea"/>
              </a:rPr>
              <a:t>进口，以保证产品的质量和可靠性。具有启动快速，兼容负载范围宽，保护功能齐全，采用国际知名大厂成熟方案</a:t>
            </a:r>
            <a:r>
              <a:rPr lang="zh-CN" altLang="zh-CN">
                <a:latin typeface="+mn-ea"/>
              </a:rPr>
              <a:t>，</a:t>
            </a:r>
            <a:r>
              <a:rPr lang="en-US" altLang="zh-CN" smtClean="0">
                <a:latin typeface="+mn-ea"/>
              </a:rPr>
              <a:t>DC24V</a:t>
            </a:r>
            <a:r>
              <a:rPr lang="zh-CN" altLang="zh-CN" dirty="0">
                <a:latin typeface="+mn-ea"/>
              </a:rPr>
              <a:t>输入</a:t>
            </a:r>
            <a:r>
              <a:rPr lang="zh-CN" altLang="zh-CN">
                <a:latin typeface="+mn-ea"/>
              </a:rPr>
              <a:t>，</a:t>
            </a:r>
            <a:r>
              <a:rPr lang="en-US" altLang="zh-CN" smtClean="0">
                <a:latin typeface="+mn-ea"/>
              </a:rPr>
              <a:t>DC18-20V</a:t>
            </a:r>
            <a:r>
              <a:rPr lang="zh-CN" altLang="zh-CN" smtClean="0">
                <a:latin typeface="+mn-ea"/>
              </a:rPr>
              <a:t>输出</a:t>
            </a:r>
            <a:r>
              <a:rPr lang="zh-CN" altLang="zh-CN" dirty="0">
                <a:latin typeface="+mn-ea"/>
              </a:rPr>
              <a:t>，高精确的恒流控制，极高的效率和可靠的性能，以及小型的外观结构会使你的灯具更加趋于</a:t>
            </a:r>
            <a:r>
              <a:rPr lang="zh-CN" altLang="zh-CN">
                <a:latin typeface="+mn-ea"/>
              </a:rPr>
              <a:t>完美</a:t>
            </a:r>
            <a:r>
              <a:rPr lang="zh-CN" altLang="zh-CN" smtClean="0">
                <a:latin typeface="+mn-ea"/>
              </a:rPr>
              <a:t>。</a:t>
            </a:r>
            <a:endParaRPr lang="en-US" altLang="zh-CN" dirty="0">
              <a:latin typeface="+mn-ea"/>
            </a:endParaRPr>
          </a:p>
        </p:txBody>
      </p:sp>
      <p:sp>
        <p:nvSpPr>
          <p:cNvPr id="3" name="文本框 2"/>
          <p:cNvSpPr txBox="1"/>
          <p:nvPr/>
        </p:nvSpPr>
        <p:spPr>
          <a:xfrm>
            <a:off x="349908" y="3909099"/>
            <a:ext cx="5463548" cy="2585323"/>
          </a:xfrm>
          <a:prstGeom prst="rect">
            <a:avLst/>
          </a:prstGeom>
          <a:noFill/>
        </p:spPr>
        <p:txBody>
          <a:bodyPr wrap="square" rtlCol="0">
            <a:spAutoFit/>
          </a:bodyPr>
          <a:lstStyle/>
          <a:p>
            <a:r>
              <a:rPr lang="zh-CN" altLang="en-US" smtClean="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en-US">
                <a:ln w="0"/>
                <a:effectLst>
                  <a:outerShdw blurRad="38100" dist="19050" dir="2700000" algn="tl" rotWithShape="0">
                    <a:schemeClr val="dk1">
                      <a:alpha val="40000"/>
                    </a:schemeClr>
                  </a:outerShdw>
                </a:effectLst>
                <a:latin typeface="+mn-ea"/>
                <a:sym typeface="Wingdings" panose="05000000000000000000" pitchFamily="2" charset="2"/>
              </a:rPr>
              <a:t>输入</a:t>
            </a:r>
            <a:r>
              <a:rPr lang="en-US" altLang="zh-CN" smtClean="0">
                <a:ln w="0"/>
                <a:effectLst>
                  <a:outerShdw blurRad="38100" dist="19050" dir="2700000" algn="tl" rotWithShape="0">
                    <a:schemeClr val="dk1">
                      <a:alpha val="40000"/>
                    </a:schemeClr>
                  </a:outerShdw>
                </a:effectLst>
                <a:latin typeface="+mn-ea"/>
                <a:sym typeface="Wingdings" panose="05000000000000000000" pitchFamily="2" charset="2"/>
              </a:rPr>
              <a:t>DC24V</a:t>
            </a:r>
            <a:r>
              <a:rPr lang="zh-CN" altLang="en-US" smtClean="0">
                <a:ln w="0"/>
                <a:effectLst>
                  <a:outerShdw blurRad="38100" dist="19050" dir="2700000" algn="tl" rotWithShape="0">
                    <a:schemeClr val="dk1">
                      <a:alpha val="40000"/>
                    </a:schemeClr>
                  </a:outerShdw>
                </a:effectLst>
                <a:latin typeface="+mn-ea"/>
                <a:sym typeface="Wingdings" panose="05000000000000000000" pitchFamily="2" charset="2"/>
              </a:rPr>
              <a:t>，加防</a:t>
            </a:r>
            <a:r>
              <a:rPr lang="zh-CN" altLang="en-US" dirty="0">
                <a:ln w="0"/>
                <a:effectLst>
                  <a:outerShdw blurRad="38100" dist="19050" dir="2700000" algn="tl" rotWithShape="0">
                    <a:schemeClr val="dk1">
                      <a:alpha val="40000"/>
                    </a:schemeClr>
                  </a:outerShdw>
                </a:effectLst>
                <a:latin typeface="+mn-ea"/>
                <a:sym typeface="Wingdings" panose="05000000000000000000" pitchFamily="2" charset="2"/>
              </a:rPr>
              <a:t>反</a:t>
            </a:r>
            <a:r>
              <a:rPr lang="zh-CN" altLang="en-US">
                <a:ln w="0"/>
                <a:effectLst>
                  <a:outerShdw blurRad="38100" dist="19050" dir="2700000" algn="tl" rotWithShape="0">
                    <a:schemeClr val="dk1">
                      <a:alpha val="40000"/>
                    </a:schemeClr>
                  </a:outerShdw>
                </a:effectLst>
                <a:latin typeface="+mn-ea"/>
                <a:sym typeface="Wingdings" panose="05000000000000000000" pitchFamily="2" charset="2"/>
              </a:rPr>
              <a:t>接</a:t>
            </a:r>
            <a:r>
              <a:rPr lang="zh-CN" altLang="en-US" smtClean="0">
                <a:ln w="0"/>
                <a:effectLst>
                  <a:outerShdw blurRad="38100" dist="19050" dir="2700000" algn="tl" rotWithShape="0">
                    <a:schemeClr val="dk1">
                      <a:alpha val="40000"/>
                    </a:schemeClr>
                  </a:outerShdw>
                </a:effectLst>
                <a:latin typeface="+mn-ea"/>
                <a:sym typeface="Wingdings" panose="05000000000000000000" pitchFamily="2" charset="2"/>
              </a:rPr>
              <a:t>保护功能 。</a:t>
            </a:r>
            <a:endParaRPr lang="en-US" altLang="zh-CN" dirty="0">
              <a:ln w="0"/>
              <a:effectLst>
                <a:outerShdw blurRad="38100" dist="19050" dir="2700000" algn="tl" rotWithShape="0">
                  <a:schemeClr val="dk1">
                    <a:alpha val="40000"/>
                  </a:schemeClr>
                </a:outerShdw>
              </a:effectLst>
              <a:latin typeface="+mn-ea"/>
              <a:sym typeface="Wingdings" panose="05000000000000000000" pitchFamily="2" charset="2"/>
            </a:endParaRPr>
          </a:p>
          <a:p>
            <a:r>
              <a:rPr lang="zh-CN" altLang="en-US" dirty="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en-US">
                <a:ln w="0"/>
                <a:effectLst>
                  <a:outerShdw blurRad="38100" dist="19050" dir="2700000" algn="tl" rotWithShape="0">
                    <a:schemeClr val="dk1">
                      <a:alpha val="40000"/>
                    </a:schemeClr>
                  </a:outerShdw>
                </a:effectLst>
                <a:latin typeface="+mn-ea"/>
                <a:sym typeface="Wingdings" panose="05000000000000000000" pitchFamily="2" charset="2"/>
              </a:rPr>
              <a:t>输出</a:t>
            </a:r>
            <a:r>
              <a:rPr lang="en-US" altLang="zh-CN" smtClean="0">
                <a:ln w="0"/>
                <a:effectLst>
                  <a:outerShdw blurRad="38100" dist="19050" dir="2700000" algn="tl" rotWithShape="0">
                    <a:schemeClr val="dk1">
                      <a:alpha val="40000"/>
                    </a:schemeClr>
                  </a:outerShdw>
                </a:effectLst>
                <a:latin typeface="+mn-ea"/>
                <a:sym typeface="Wingdings" panose="05000000000000000000" pitchFamily="2" charset="2"/>
              </a:rPr>
              <a:t>DC18-20V</a:t>
            </a:r>
            <a:r>
              <a:rPr lang="en-US" altLang="zh-CN" dirty="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en-US">
                <a:ln w="0"/>
                <a:effectLst>
                  <a:outerShdw blurRad="38100" dist="19050" dir="2700000" algn="tl" rotWithShape="0">
                    <a:schemeClr val="dk1">
                      <a:alpha val="40000"/>
                    </a:schemeClr>
                  </a:outerShdw>
                </a:effectLst>
                <a:latin typeface="+mn-ea"/>
                <a:sym typeface="Wingdings" panose="05000000000000000000" pitchFamily="2" charset="2"/>
              </a:rPr>
              <a:t>恒</a:t>
            </a:r>
            <a:r>
              <a:rPr lang="zh-CN" altLang="en-US" smtClean="0">
                <a:ln w="0"/>
                <a:effectLst>
                  <a:outerShdw blurRad="38100" dist="19050" dir="2700000" algn="tl" rotWithShape="0">
                    <a:schemeClr val="dk1">
                      <a:alpha val="40000"/>
                    </a:schemeClr>
                  </a:outerShdw>
                </a:effectLst>
                <a:latin typeface="+mn-ea"/>
                <a:sym typeface="Wingdings" panose="05000000000000000000" pitchFamily="2" charset="2"/>
              </a:rPr>
              <a:t>流</a:t>
            </a:r>
            <a:r>
              <a:rPr lang="en-US" altLang="zh-CN" smtClean="0">
                <a:ln w="0"/>
                <a:effectLst>
                  <a:outerShdw blurRad="38100" dist="19050" dir="2700000" algn="tl" rotWithShape="0">
                    <a:schemeClr val="dk1">
                      <a:alpha val="40000"/>
                    </a:schemeClr>
                  </a:outerShdw>
                </a:effectLst>
                <a:latin typeface="+mn-ea"/>
                <a:sym typeface="Wingdings" panose="05000000000000000000" pitchFamily="2" charset="2"/>
              </a:rPr>
              <a:t>1.8A</a:t>
            </a:r>
            <a:r>
              <a:rPr lang="zh-CN" altLang="en-US" smtClean="0">
                <a:ln w="0"/>
                <a:effectLst>
                  <a:outerShdw blurRad="38100" dist="19050" dir="2700000" algn="tl" rotWithShape="0">
                    <a:schemeClr val="dk1">
                      <a:alpha val="40000"/>
                    </a:schemeClr>
                  </a:outerShdw>
                </a:effectLst>
                <a:latin typeface="+mn-ea"/>
                <a:sym typeface="Wingdings" panose="05000000000000000000" pitchFamily="2" charset="2"/>
              </a:rPr>
              <a:t>。</a:t>
            </a:r>
            <a:endParaRPr lang="en-US" altLang="zh-CN" dirty="0">
              <a:latin typeface="+mn-ea"/>
            </a:endParaRPr>
          </a:p>
          <a:p>
            <a:r>
              <a:rPr lang="zh-CN" altLang="en-US" dirty="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en-US" dirty="0">
                <a:latin typeface="+mn-ea"/>
              </a:rPr>
              <a:t>输出开路、短路、过压、过温</a:t>
            </a:r>
            <a:r>
              <a:rPr lang="zh-CN" altLang="en-US">
                <a:latin typeface="+mn-ea"/>
              </a:rPr>
              <a:t>保护</a:t>
            </a:r>
            <a:r>
              <a:rPr lang="zh-CN" altLang="en-US" smtClean="0">
                <a:latin typeface="+mn-ea"/>
              </a:rPr>
              <a:t>。</a:t>
            </a:r>
            <a:endParaRPr lang="en-US" altLang="zh-CN" smtClean="0">
              <a:latin typeface="+mn-ea"/>
            </a:endParaRPr>
          </a:p>
          <a:p>
            <a:r>
              <a:rPr lang="zh-CN" altLang="en-US" smtClean="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smtClean="0">
                <a:latin typeface="+mn-ea"/>
              </a:rPr>
              <a:t>支持</a:t>
            </a:r>
            <a:r>
              <a:rPr lang="zh-CN" altLang="zh-CN">
                <a:latin typeface="+mn-ea"/>
              </a:rPr>
              <a:t>串联写码，安装时，无需单个电源写码，大大提高安装效率。</a:t>
            </a:r>
            <a:endParaRPr lang="en-US" altLang="zh-CN" dirty="0">
              <a:latin typeface="+mn-ea"/>
            </a:endParaRPr>
          </a:p>
          <a:p>
            <a:r>
              <a:rPr lang="zh-CN" altLang="en-US" smtClean="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a:latin typeface="+mn-ea"/>
              </a:rPr>
              <a:t>装配尺寸小，可适用于各种需安全供电的场合使用。 </a:t>
            </a:r>
            <a:endParaRPr lang="en-US" altLang="zh-CN" smtClean="0">
              <a:latin typeface="+mn-ea"/>
            </a:endParaRPr>
          </a:p>
          <a:p>
            <a:r>
              <a:rPr lang="zh-CN" altLang="en-US" smtClean="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dirty="0">
                <a:latin typeface="+mn-ea"/>
              </a:rPr>
              <a:t>采用</a:t>
            </a:r>
            <a:r>
              <a:rPr lang="en-US" altLang="zh-CN" dirty="0">
                <a:latin typeface="+mn-ea"/>
              </a:rPr>
              <a:t>LED</a:t>
            </a:r>
            <a:r>
              <a:rPr lang="zh-CN" altLang="zh-CN" dirty="0">
                <a:latin typeface="+mn-ea"/>
              </a:rPr>
              <a:t>专用防水环氧树脂</a:t>
            </a:r>
            <a:r>
              <a:rPr lang="en-US" altLang="zh-CN" dirty="0">
                <a:latin typeface="+mn-ea"/>
              </a:rPr>
              <a:t>AB</a:t>
            </a:r>
            <a:r>
              <a:rPr lang="zh-CN" altLang="zh-CN" dirty="0">
                <a:latin typeface="+mn-ea"/>
              </a:rPr>
              <a:t>胶，通过导热胶与铝壳接触，散热效果极佳，室内户外均可使用，两端各设两个机械固定孔位，适用于多种内部安装应用</a:t>
            </a:r>
            <a:r>
              <a:rPr lang="zh-CN" altLang="en-US" dirty="0">
                <a:latin typeface="+mn-ea"/>
              </a:rPr>
              <a:t>。</a:t>
            </a:r>
            <a:endParaRPr lang="en-US" altLang="zh-CN" dirty="0">
              <a:latin typeface="+mn-ea"/>
            </a:endParaRPr>
          </a:p>
        </p:txBody>
      </p:sp>
      <p:sp>
        <p:nvSpPr>
          <p:cNvPr id="6" name="文本框 5"/>
          <p:cNvSpPr txBox="1"/>
          <p:nvPr/>
        </p:nvSpPr>
        <p:spPr>
          <a:xfrm>
            <a:off x="6103428" y="561779"/>
            <a:ext cx="5973777" cy="1815882"/>
          </a:xfrm>
          <a:prstGeom prst="rect">
            <a:avLst/>
          </a:prstGeom>
          <a:noFill/>
        </p:spPr>
        <p:txBody>
          <a:bodyPr wrap="square" rtlCol="0">
            <a:spAutoFit/>
          </a:bodyPr>
          <a:lstStyle/>
          <a:p>
            <a:r>
              <a:rPr lang="zh-CN" altLang="en-US" sz="1400" smtClean="0">
                <a:ln w="0"/>
                <a:effectLst>
                  <a:outerShdw blurRad="38100" dist="19050" dir="2700000" algn="tl" rotWithShape="0">
                    <a:schemeClr val="dk1">
                      <a:alpha val="40000"/>
                    </a:schemeClr>
                  </a:outerShdw>
                </a:effectLst>
                <a:sym typeface="Wingdings" panose="05000000000000000000" pitchFamily="2" charset="2"/>
              </a:rPr>
              <a:t></a:t>
            </a:r>
            <a:r>
              <a:rPr lang="en-US" altLang="zh-CN" sz="1400" smtClean="0"/>
              <a:t> </a:t>
            </a:r>
            <a:r>
              <a:rPr lang="en-US" altLang="zh-CN" sz="1400" dirty="0"/>
              <a:t>This power supply is a high quality and stable LED Waterproof constant current driving power supply with LED isolation design. Emerald is used as the internal filter and IR is imported as the core components to ensure the quality and reliability of the products. With fast start-up, wide compatible load range and complete protection functions, it adopts the mature scheme of international famous large factories</a:t>
            </a:r>
            <a:r>
              <a:rPr lang="en-US" altLang="zh-CN" sz="1400"/>
              <a:t>, </a:t>
            </a:r>
            <a:r>
              <a:rPr lang="en-US" altLang="zh-CN" sz="1400" smtClean="0"/>
              <a:t>DC24V </a:t>
            </a:r>
            <a:r>
              <a:rPr lang="en-US" altLang="zh-CN" sz="1400" dirty="0"/>
              <a:t>input</a:t>
            </a:r>
            <a:r>
              <a:rPr lang="en-US" altLang="zh-CN" sz="1400"/>
              <a:t>, </a:t>
            </a:r>
            <a:r>
              <a:rPr lang="en-US" altLang="zh-CN" sz="1400" smtClean="0"/>
              <a:t>DC18-20V </a:t>
            </a:r>
            <a:r>
              <a:rPr lang="en-US" altLang="zh-CN" sz="1400" dirty="0"/>
              <a:t>output, high precise constant current control, high efficiency and reliable performance, and small appearance structure, which will make your lamps more perfect.</a:t>
            </a:r>
            <a:endParaRPr lang="en-US" altLang="zh-CN" sz="1400" dirty="0"/>
          </a:p>
        </p:txBody>
      </p:sp>
      <p:sp>
        <p:nvSpPr>
          <p:cNvPr id="7" name="文本框 6"/>
          <p:cNvSpPr txBox="1"/>
          <p:nvPr/>
        </p:nvSpPr>
        <p:spPr>
          <a:xfrm>
            <a:off x="6103427" y="3909099"/>
            <a:ext cx="5973777" cy="2462213"/>
          </a:xfrm>
          <a:prstGeom prst="rect">
            <a:avLst/>
          </a:prstGeom>
          <a:noFill/>
        </p:spPr>
        <p:txBody>
          <a:bodyPr wrap="square" rtlCol="0">
            <a:spAutoFit/>
          </a:bodyPr>
          <a:lstStyle/>
          <a:p>
            <a:r>
              <a:rPr lang="zh-CN" altLang="en-US" sz="1400">
                <a:ln w="0"/>
                <a:effectLst>
                  <a:outerShdw blurRad="38100" dist="19050" dir="2700000" algn="tl" rotWithShape="0">
                    <a:schemeClr val="dk1">
                      <a:alpha val="40000"/>
                    </a:schemeClr>
                  </a:outerShdw>
                </a:effectLst>
                <a:sym typeface="Wingdings" panose="05000000000000000000" pitchFamily="2" charset="2"/>
              </a:rPr>
              <a:t></a:t>
            </a:r>
            <a:r>
              <a:rPr lang="zh-CN" altLang="en-US" sz="1400" smtClean="0">
                <a:ln w="0"/>
                <a:effectLst>
                  <a:outerShdw blurRad="38100" dist="19050" dir="2700000" algn="tl" rotWithShape="0">
                    <a:schemeClr val="dk1">
                      <a:alpha val="40000"/>
                    </a:schemeClr>
                  </a:outerShdw>
                </a:effectLst>
                <a:sym typeface="Wingdings" panose="05000000000000000000" pitchFamily="2" charset="2"/>
              </a:rPr>
              <a:t> </a:t>
            </a:r>
            <a:r>
              <a:rPr lang="en-US" altLang="zh-CN" sz="1400">
                <a:ln w="0"/>
                <a:effectLst>
                  <a:outerShdw blurRad="38100" dist="19050" dir="2700000" algn="tl" rotWithShape="0">
                    <a:schemeClr val="dk1">
                      <a:alpha val="40000"/>
                    </a:schemeClr>
                  </a:outerShdw>
                </a:effectLst>
                <a:sym typeface="Wingdings" panose="05000000000000000000" pitchFamily="2" charset="2"/>
              </a:rPr>
              <a:t>Input </a:t>
            </a:r>
            <a:r>
              <a:rPr lang="en-US" altLang="zh-CN" sz="1400" smtClean="0">
                <a:ln w="0"/>
                <a:effectLst>
                  <a:outerShdw blurRad="38100" dist="19050" dir="2700000" algn="tl" rotWithShape="0">
                    <a:schemeClr val="dk1">
                      <a:alpha val="40000"/>
                    </a:schemeClr>
                  </a:outerShdw>
                </a:effectLst>
                <a:sym typeface="Wingdings" panose="05000000000000000000" pitchFamily="2" charset="2"/>
              </a:rPr>
              <a:t>DC24V, </a:t>
            </a:r>
            <a:r>
              <a:rPr lang="en-US" altLang="zh-CN" sz="1400">
                <a:ln w="0"/>
                <a:effectLst>
                  <a:outerShdw blurRad="38100" dist="19050" dir="2700000" algn="tl" rotWithShape="0">
                    <a:schemeClr val="dk1">
                      <a:alpha val="40000"/>
                    </a:schemeClr>
                  </a:outerShdw>
                </a:effectLst>
                <a:sym typeface="Wingdings" panose="05000000000000000000" pitchFamily="2" charset="2"/>
              </a:rPr>
              <a:t>with anti reverse protection function.</a:t>
            </a:r>
            <a:endParaRPr lang="en-US" altLang="zh-CN" sz="1400" dirty="0">
              <a:ln w="0"/>
              <a:effectLst>
                <a:outerShdw blurRad="38100" dist="19050" dir="2700000" algn="tl" rotWithShape="0">
                  <a:schemeClr val="dk1">
                    <a:alpha val="40000"/>
                  </a:schemeClr>
                </a:outerShdw>
              </a:effectLst>
              <a:sym typeface="Wingdings" panose="05000000000000000000" pitchFamily="2" charset="2"/>
            </a:endParaRPr>
          </a:p>
          <a:p>
            <a:r>
              <a:rPr lang="zh-CN" altLang="en-US" sz="1400">
                <a:ln w="0"/>
                <a:effectLst>
                  <a:outerShdw blurRad="38100" dist="19050" dir="2700000" algn="tl" rotWithShape="0">
                    <a:schemeClr val="dk1">
                      <a:alpha val="40000"/>
                    </a:schemeClr>
                  </a:outerShdw>
                </a:effectLst>
                <a:sym typeface="Wingdings" panose="05000000000000000000" pitchFamily="2" charset="2"/>
              </a:rPr>
              <a:t> </a:t>
            </a:r>
            <a:r>
              <a:rPr lang="en-US" altLang="zh-CN" sz="1400" smtClean="0">
                <a:ln w="0"/>
                <a:effectLst>
                  <a:outerShdw blurRad="38100" dist="19050" dir="2700000" algn="tl" rotWithShape="0">
                    <a:schemeClr val="dk1">
                      <a:alpha val="40000"/>
                    </a:schemeClr>
                  </a:outerShdw>
                </a:effectLst>
                <a:sym typeface="Wingdings" panose="05000000000000000000" pitchFamily="2" charset="2"/>
              </a:rPr>
              <a:t>Output DC18-20V</a:t>
            </a:r>
            <a:r>
              <a:rPr lang="en-US" altLang="zh-CN" sz="1400" dirty="0">
                <a:ln w="0"/>
                <a:effectLst>
                  <a:outerShdw blurRad="38100" dist="19050" dir="2700000" algn="tl" rotWithShape="0">
                    <a:schemeClr val="dk1">
                      <a:alpha val="40000"/>
                    </a:schemeClr>
                  </a:outerShdw>
                </a:effectLst>
                <a:sym typeface="Wingdings" panose="05000000000000000000" pitchFamily="2" charset="2"/>
              </a:rPr>
              <a:t>, constant </a:t>
            </a:r>
            <a:r>
              <a:rPr lang="en-US" altLang="zh-CN" sz="1400">
                <a:ln w="0"/>
                <a:effectLst>
                  <a:outerShdw blurRad="38100" dist="19050" dir="2700000" algn="tl" rotWithShape="0">
                    <a:schemeClr val="dk1">
                      <a:alpha val="40000"/>
                    </a:schemeClr>
                  </a:outerShdw>
                </a:effectLst>
                <a:sym typeface="Wingdings" panose="05000000000000000000" pitchFamily="2" charset="2"/>
              </a:rPr>
              <a:t>current </a:t>
            </a:r>
            <a:r>
              <a:rPr lang="en-US" altLang="zh-CN" sz="1400" smtClean="0">
                <a:ln w="0"/>
                <a:effectLst>
                  <a:outerShdw blurRad="38100" dist="19050" dir="2700000" algn="tl" rotWithShape="0">
                    <a:schemeClr val="dk1">
                      <a:alpha val="40000"/>
                    </a:schemeClr>
                  </a:outerShdw>
                </a:effectLst>
                <a:sym typeface="Wingdings" panose="05000000000000000000" pitchFamily="2" charset="2"/>
              </a:rPr>
              <a:t>1.8A.</a:t>
            </a:r>
            <a:endParaRPr lang="en-US" altLang="zh-CN" sz="1400" dirty="0">
              <a:ln w="0"/>
              <a:effectLst>
                <a:outerShdw blurRad="38100" dist="19050" dir="2700000" algn="tl" rotWithShape="0">
                  <a:schemeClr val="dk1">
                    <a:alpha val="40000"/>
                  </a:schemeClr>
                </a:outerShdw>
              </a:effectLst>
              <a:sym typeface="Wingdings" panose="05000000000000000000" pitchFamily="2" charset="2"/>
            </a:endParaRPr>
          </a:p>
          <a:p>
            <a:r>
              <a:rPr lang="zh-CN" altLang="en-US" sz="1400">
                <a:ln w="0"/>
                <a:effectLst>
                  <a:outerShdw blurRad="38100" dist="19050" dir="2700000" algn="tl" rotWithShape="0">
                    <a:schemeClr val="dk1">
                      <a:alpha val="40000"/>
                    </a:schemeClr>
                  </a:outerShdw>
                </a:effectLst>
                <a:sym typeface="Wingdings" panose="05000000000000000000" pitchFamily="2" charset="2"/>
              </a:rPr>
              <a:t> </a:t>
            </a:r>
            <a:r>
              <a:rPr lang="en-US" altLang="zh-CN" sz="1400" smtClean="0">
                <a:ln w="0"/>
                <a:effectLst>
                  <a:outerShdw blurRad="38100" dist="19050" dir="2700000" algn="tl" rotWithShape="0">
                    <a:schemeClr val="dk1">
                      <a:alpha val="40000"/>
                    </a:schemeClr>
                  </a:outerShdw>
                </a:effectLst>
                <a:sym typeface="Wingdings" panose="05000000000000000000" pitchFamily="2" charset="2"/>
              </a:rPr>
              <a:t>Output </a:t>
            </a:r>
            <a:r>
              <a:rPr lang="en-US" altLang="zh-CN" sz="1400" dirty="0">
                <a:ln w="0"/>
                <a:effectLst>
                  <a:outerShdw blurRad="38100" dist="19050" dir="2700000" algn="tl" rotWithShape="0">
                    <a:schemeClr val="dk1">
                      <a:alpha val="40000"/>
                    </a:schemeClr>
                  </a:outerShdw>
                </a:effectLst>
                <a:sym typeface="Wingdings" panose="05000000000000000000" pitchFamily="2" charset="2"/>
              </a:rPr>
              <a:t>open circuit, short circuit, over-voltage, over temperature </a:t>
            </a:r>
            <a:r>
              <a:rPr lang="en-US" altLang="zh-CN" sz="1400">
                <a:ln w="0"/>
                <a:effectLst>
                  <a:outerShdw blurRad="38100" dist="19050" dir="2700000" algn="tl" rotWithShape="0">
                    <a:schemeClr val="dk1">
                      <a:alpha val="40000"/>
                    </a:schemeClr>
                  </a:outerShdw>
                </a:effectLst>
                <a:sym typeface="Wingdings" panose="05000000000000000000" pitchFamily="2" charset="2"/>
              </a:rPr>
              <a:t>protection</a:t>
            </a:r>
            <a:r>
              <a:rPr lang="en-US" altLang="zh-CN" sz="1400" smtClean="0">
                <a:ln w="0"/>
                <a:effectLst>
                  <a:outerShdw blurRad="38100" dist="19050" dir="2700000" algn="tl" rotWithShape="0">
                    <a:schemeClr val="dk1">
                      <a:alpha val="40000"/>
                    </a:schemeClr>
                  </a:outerShdw>
                </a:effectLst>
                <a:sym typeface="Wingdings" panose="05000000000000000000" pitchFamily="2" charset="2"/>
              </a:rPr>
              <a:t>.</a:t>
            </a:r>
            <a:endParaRPr lang="en-US" altLang="zh-CN" sz="1400" smtClean="0">
              <a:ln w="0"/>
              <a:effectLst>
                <a:outerShdw blurRad="38100" dist="19050" dir="2700000" algn="tl" rotWithShape="0">
                  <a:schemeClr val="dk1">
                    <a:alpha val="40000"/>
                  </a:schemeClr>
                </a:outerShdw>
              </a:effectLst>
              <a:sym typeface="Wingdings" panose="05000000000000000000" pitchFamily="2" charset="2"/>
            </a:endParaRPr>
          </a:p>
          <a:p>
            <a:r>
              <a:rPr lang="zh-CN" altLang="en-US" sz="1400">
                <a:ln w="0"/>
                <a:effectLst>
                  <a:outerShdw blurRad="38100" dist="19050" dir="2700000" algn="tl" rotWithShape="0">
                    <a:schemeClr val="dk1">
                      <a:alpha val="40000"/>
                    </a:schemeClr>
                  </a:outerShdw>
                </a:effectLst>
                <a:sym typeface="Wingdings" panose="05000000000000000000" pitchFamily="2" charset="2"/>
              </a:rPr>
              <a:t> </a:t>
            </a:r>
            <a:r>
              <a:rPr lang="en-US" altLang="zh-CN" sz="1400">
                <a:ln w="0"/>
                <a:effectLst>
                  <a:outerShdw blurRad="38100" dist="19050" dir="2700000" algn="tl" rotWithShape="0">
                    <a:schemeClr val="dk1">
                      <a:alpha val="40000"/>
                    </a:schemeClr>
                  </a:outerShdw>
                </a:effectLst>
                <a:sym typeface="Wingdings" panose="05000000000000000000" pitchFamily="2" charset="2"/>
              </a:rPr>
              <a:t>Support serial code writing, no need for single power supply code writing during installation, greatly improving installation efficiency.</a:t>
            </a:r>
            <a:endParaRPr lang="en-US" altLang="zh-CN" sz="1400">
              <a:ln w="0"/>
              <a:effectLst>
                <a:outerShdw blurRad="38100" dist="19050" dir="2700000" algn="tl" rotWithShape="0">
                  <a:schemeClr val="dk1">
                    <a:alpha val="40000"/>
                  </a:schemeClr>
                </a:outerShdw>
              </a:effectLst>
              <a:sym typeface="Wingdings" panose="05000000000000000000" pitchFamily="2" charset="2"/>
            </a:endParaRPr>
          </a:p>
          <a:p>
            <a:r>
              <a:rPr lang="zh-CN" altLang="en-US" sz="1400" smtClean="0">
                <a:ln w="0"/>
                <a:effectLst>
                  <a:outerShdw blurRad="38100" dist="19050" dir="2700000" algn="tl" rotWithShape="0">
                    <a:schemeClr val="dk1">
                      <a:alpha val="40000"/>
                    </a:schemeClr>
                  </a:outerShdw>
                </a:effectLst>
                <a:sym typeface="Wingdings" panose="05000000000000000000" pitchFamily="2" charset="2"/>
              </a:rPr>
              <a:t> </a:t>
            </a:r>
            <a:r>
              <a:rPr lang="en-US" altLang="zh-CN" sz="1400" smtClean="0">
                <a:ln w="0"/>
                <a:effectLst>
                  <a:outerShdw blurRad="38100" dist="19050" dir="2700000" algn="tl" rotWithShape="0">
                    <a:schemeClr val="dk1">
                      <a:alpha val="40000"/>
                    </a:schemeClr>
                  </a:outerShdw>
                </a:effectLst>
                <a:sym typeface="Wingdings" panose="05000000000000000000" pitchFamily="2" charset="2"/>
              </a:rPr>
              <a:t>Small </a:t>
            </a:r>
            <a:r>
              <a:rPr lang="en-US" altLang="zh-CN" sz="1400">
                <a:ln w="0"/>
                <a:effectLst>
                  <a:outerShdw blurRad="38100" dist="19050" dir="2700000" algn="tl" rotWithShape="0">
                    <a:schemeClr val="dk1">
                      <a:alpha val="40000"/>
                    </a:schemeClr>
                  </a:outerShdw>
                </a:effectLst>
                <a:sym typeface="Wingdings" panose="05000000000000000000" pitchFamily="2" charset="2"/>
              </a:rPr>
              <a:t>assembly size, can be used in all kinds of occasions requiring safe </a:t>
            </a:r>
            <a:r>
              <a:rPr lang="en-US" altLang="zh-CN" sz="1400" smtClean="0">
                <a:ln w="0"/>
                <a:effectLst>
                  <a:outerShdw blurRad="38100" dist="19050" dir="2700000" algn="tl" rotWithShape="0">
                    <a:schemeClr val="dk1">
                      <a:alpha val="40000"/>
                    </a:schemeClr>
                  </a:outerShdw>
                </a:effectLst>
                <a:sym typeface="Wingdings" panose="05000000000000000000" pitchFamily="2" charset="2"/>
              </a:rPr>
              <a:t>                power </a:t>
            </a:r>
            <a:r>
              <a:rPr lang="en-US" altLang="zh-CN" sz="1400">
                <a:ln w="0"/>
                <a:effectLst>
                  <a:outerShdw blurRad="38100" dist="19050" dir="2700000" algn="tl" rotWithShape="0">
                    <a:schemeClr val="dk1">
                      <a:alpha val="40000"/>
                    </a:schemeClr>
                  </a:outerShdw>
                </a:effectLst>
                <a:sym typeface="Wingdings" panose="05000000000000000000" pitchFamily="2" charset="2"/>
              </a:rPr>
              <a:t>supply. </a:t>
            </a:r>
            <a:endParaRPr lang="en-US" altLang="zh-CN" sz="1400" smtClean="0">
              <a:ln w="0"/>
              <a:effectLst>
                <a:outerShdw blurRad="38100" dist="19050" dir="2700000" algn="tl" rotWithShape="0">
                  <a:schemeClr val="dk1">
                    <a:alpha val="40000"/>
                  </a:schemeClr>
                </a:outerShdw>
              </a:effectLst>
              <a:sym typeface="Wingdings" panose="05000000000000000000" pitchFamily="2" charset="2"/>
            </a:endParaRPr>
          </a:p>
          <a:p>
            <a:r>
              <a:rPr lang="zh-CN" altLang="en-US" sz="1400">
                <a:ln w="0"/>
                <a:effectLst>
                  <a:outerShdw blurRad="38100" dist="19050" dir="2700000" algn="tl" rotWithShape="0">
                    <a:schemeClr val="dk1">
                      <a:alpha val="40000"/>
                    </a:schemeClr>
                  </a:outerShdw>
                </a:effectLst>
                <a:sym typeface="Wingdings" panose="05000000000000000000" pitchFamily="2" charset="2"/>
              </a:rPr>
              <a:t></a:t>
            </a:r>
            <a:r>
              <a:rPr lang="zh-CN" altLang="en-US" sz="1400" smtClean="0">
                <a:ln w="0"/>
                <a:effectLst>
                  <a:outerShdw blurRad="38100" dist="19050" dir="2700000" algn="tl" rotWithShape="0">
                    <a:schemeClr val="dk1">
                      <a:alpha val="40000"/>
                    </a:schemeClr>
                  </a:outerShdw>
                </a:effectLst>
                <a:sym typeface="Wingdings" panose="05000000000000000000" pitchFamily="2" charset="2"/>
              </a:rPr>
              <a:t> </a:t>
            </a:r>
            <a:r>
              <a:rPr lang="en-US" altLang="zh-CN" sz="1400" dirty="0">
                <a:ln w="0"/>
                <a:effectLst>
                  <a:outerShdw blurRad="38100" dist="19050" dir="2700000" algn="tl" rotWithShape="0">
                    <a:schemeClr val="dk1">
                      <a:alpha val="40000"/>
                    </a:schemeClr>
                  </a:outerShdw>
                </a:effectLst>
                <a:sym typeface="Wingdings" panose="05000000000000000000" pitchFamily="2" charset="2"/>
              </a:rPr>
              <a:t>It adopts LED special waterproof epoxy resin AB glue, which contacts with aluminum shell through heat conduction glue, with excellent heat dissipation effect. It can be used indoors and outdoors. Two mechanical fixing holes are set at both ends, suitable for various internal installation applications.</a:t>
            </a:r>
            <a:endParaRPr lang="zh-CN" altLang="en-US" sz="1400" dirty="0"/>
          </a:p>
        </p:txBody>
      </p:sp>
      <p:sp>
        <p:nvSpPr>
          <p:cNvPr id="4" name="文本框 3"/>
          <p:cNvSpPr txBox="1"/>
          <p:nvPr/>
        </p:nvSpPr>
        <p:spPr>
          <a:xfrm>
            <a:off x="343486" y="86768"/>
            <a:ext cx="1638794" cy="461665"/>
          </a:xfrm>
          <a:prstGeom prst="rect">
            <a:avLst/>
          </a:prstGeom>
          <a:noFill/>
        </p:spPr>
        <p:txBody>
          <a:bodyPr wrap="square" rtlCol="0">
            <a:spAutoFit/>
          </a:bodyPr>
          <a:lstStyle/>
          <a:p>
            <a:r>
              <a:rPr lang="zh-CN" altLang="en-US" sz="2400" b="1">
                <a:latin typeface="+mn-ea"/>
              </a:rPr>
              <a:t>产品描述</a:t>
            </a:r>
            <a:endParaRPr lang="en-US" altLang="zh-CN" sz="2400" b="1" dirty="0">
              <a:ln w="0"/>
              <a:effectLst>
                <a:outerShdw blurRad="38100" dist="19050" dir="2700000" algn="tl" rotWithShape="0">
                  <a:schemeClr val="dk1">
                    <a:alpha val="40000"/>
                  </a:schemeClr>
                </a:outerShdw>
              </a:effectLst>
              <a:latin typeface="+mn-ea"/>
              <a:sym typeface="Wingdings" panose="05000000000000000000" pitchFamily="2" charset="2"/>
            </a:endParaRPr>
          </a:p>
        </p:txBody>
      </p:sp>
      <p:sp>
        <p:nvSpPr>
          <p:cNvPr id="5" name="文本框 4"/>
          <p:cNvSpPr txBox="1"/>
          <p:nvPr/>
        </p:nvSpPr>
        <p:spPr>
          <a:xfrm>
            <a:off x="344387" y="3447434"/>
            <a:ext cx="1447890" cy="461665"/>
          </a:xfrm>
          <a:prstGeom prst="rect">
            <a:avLst/>
          </a:prstGeom>
          <a:noFill/>
        </p:spPr>
        <p:txBody>
          <a:bodyPr wrap="square" rtlCol="0">
            <a:spAutoFit/>
          </a:bodyPr>
          <a:lstStyle/>
          <a:p>
            <a:r>
              <a:rPr lang="zh-CN" altLang="en-US" sz="2400" b="1">
                <a:latin typeface="+mn-ea"/>
              </a:rPr>
              <a:t>产品特点</a:t>
            </a:r>
            <a:endParaRPr lang="en-US" altLang="zh-CN" sz="2400" b="1" dirty="0">
              <a:ln w="0"/>
              <a:effectLst>
                <a:outerShdw blurRad="38100" dist="19050" dir="2700000" algn="tl" rotWithShape="0">
                  <a:schemeClr val="dk1">
                    <a:alpha val="40000"/>
                  </a:schemeClr>
                </a:outerShdw>
              </a:effectLst>
              <a:latin typeface="+mn-ea"/>
              <a:sym typeface="Wingdings" panose="05000000000000000000" pitchFamily="2" charset="2"/>
            </a:endParaRPr>
          </a:p>
        </p:txBody>
      </p:sp>
      <p:sp>
        <p:nvSpPr>
          <p:cNvPr id="8" name="文本框 7"/>
          <p:cNvSpPr txBox="1"/>
          <p:nvPr/>
        </p:nvSpPr>
        <p:spPr>
          <a:xfrm>
            <a:off x="6103428" y="80096"/>
            <a:ext cx="2838694" cy="369332"/>
          </a:xfrm>
          <a:prstGeom prst="rect">
            <a:avLst/>
          </a:prstGeom>
          <a:noFill/>
        </p:spPr>
        <p:txBody>
          <a:bodyPr wrap="square" rtlCol="0">
            <a:spAutoFit/>
          </a:bodyPr>
          <a:lstStyle/>
          <a:p>
            <a:r>
              <a:rPr lang="en-US" altLang="zh-CN" b="1"/>
              <a:t>Product description</a:t>
            </a:r>
            <a:endParaRPr lang="en-US" altLang="zh-CN" b="1" dirty="0">
              <a:ln w="0"/>
              <a:effectLst>
                <a:outerShdw blurRad="38100" dist="19050" dir="2700000" algn="tl" rotWithShape="0">
                  <a:schemeClr val="dk1">
                    <a:alpha val="40000"/>
                  </a:schemeClr>
                </a:outerShdw>
              </a:effectLst>
              <a:sym typeface="Wingdings" panose="05000000000000000000" pitchFamily="2" charset="2"/>
            </a:endParaRPr>
          </a:p>
        </p:txBody>
      </p:sp>
      <p:sp>
        <p:nvSpPr>
          <p:cNvPr id="9" name="文本框 8"/>
          <p:cNvSpPr txBox="1"/>
          <p:nvPr/>
        </p:nvSpPr>
        <p:spPr>
          <a:xfrm>
            <a:off x="6103429" y="3447793"/>
            <a:ext cx="2583372" cy="369332"/>
          </a:xfrm>
          <a:prstGeom prst="rect">
            <a:avLst/>
          </a:prstGeom>
          <a:noFill/>
        </p:spPr>
        <p:txBody>
          <a:bodyPr wrap="square" rtlCol="0">
            <a:spAutoFit/>
          </a:bodyPr>
          <a:lstStyle/>
          <a:p>
            <a:r>
              <a:rPr lang="en-US" altLang="zh-CN" b="1"/>
              <a:t>Product characteristics</a:t>
            </a:r>
            <a:endParaRPr lang="en-US" altLang="zh-CN" b="1" dirty="0">
              <a:ln w="0"/>
              <a:effectLst>
                <a:outerShdw blurRad="38100" dist="19050" dir="2700000" algn="tl" rotWithShape="0">
                  <a:schemeClr val="dk1">
                    <a:alpha val="40000"/>
                  </a:schemeClr>
                </a:outerShdw>
              </a:effectLst>
              <a:sym typeface="Wingdings" panose="05000000000000000000" pitchFamily="2" charset="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46581" y="80661"/>
            <a:ext cx="3964162" cy="461665"/>
          </a:xfrm>
          <a:prstGeom prst="rect">
            <a:avLst/>
          </a:prstGeom>
          <a:noFill/>
        </p:spPr>
        <p:txBody>
          <a:bodyPr wrap="square" rtlCol="0">
            <a:spAutoFit/>
          </a:bodyPr>
          <a:lstStyle/>
          <a:p>
            <a:r>
              <a:rPr lang="zh-CN" altLang="en-US" sz="2400" b="1" smtClean="0"/>
              <a:t>电气规格 </a:t>
            </a:r>
            <a:r>
              <a:rPr lang="en-US" altLang="zh-CN" b="1" smtClean="0"/>
              <a:t>Electrical specifications</a:t>
            </a:r>
            <a:endParaRPr lang="zh-CN" altLang="en-US" b="1" dirty="0"/>
          </a:p>
        </p:txBody>
      </p:sp>
      <p:graphicFrame>
        <p:nvGraphicFramePr>
          <p:cNvPr id="3" name="对象 2"/>
          <p:cNvGraphicFramePr>
            <a:graphicFrameLocks noChangeAspect="1"/>
          </p:cNvGraphicFramePr>
          <p:nvPr/>
        </p:nvGraphicFramePr>
        <p:xfrm>
          <a:off x="696000" y="542326"/>
          <a:ext cx="10800000" cy="6006179"/>
        </p:xfrm>
        <a:graphic>
          <a:graphicData uri="http://schemas.openxmlformats.org/presentationml/2006/ole">
            <mc:AlternateContent xmlns:mc="http://schemas.openxmlformats.org/markup-compatibility/2006">
              <mc:Choice xmlns:v="urn:schemas-microsoft-com:vml" Requires="v">
                <p:oleObj spid="_x0000_s6256" name="工作表" r:id="rId1" imgW="16802100" imgH="9347200" progId="Excel.Sheet.12">
                  <p:embed/>
                </p:oleObj>
              </mc:Choice>
              <mc:Fallback>
                <p:oleObj name="工作表" r:id="rId1" imgW="16802100" imgH="9347200" progId="Excel.Sheet.12">
                  <p:embed/>
                  <p:pic>
                    <p:nvPicPr>
                      <p:cNvPr id="0" name="图片 6255"/>
                      <p:cNvPicPr/>
                      <p:nvPr/>
                    </p:nvPicPr>
                    <p:blipFill>
                      <a:blip r:embed="rId2"/>
                      <a:stretch>
                        <a:fillRect/>
                      </a:stretch>
                    </p:blipFill>
                    <p:spPr>
                      <a:xfrm>
                        <a:off x="696000" y="542326"/>
                        <a:ext cx="10800000" cy="6006179"/>
                      </a:xfrm>
                      <a:prstGeom prst="rect">
                        <a:avLst/>
                      </a:prstGeom>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51019" y="80663"/>
            <a:ext cx="4209007" cy="461665"/>
          </a:xfrm>
          <a:prstGeom prst="rect">
            <a:avLst/>
          </a:prstGeom>
          <a:noFill/>
        </p:spPr>
        <p:txBody>
          <a:bodyPr wrap="square" rtlCol="0">
            <a:spAutoFit/>
          </a:bodyPr>
          <a:lstStyle/>
          <a:p>
            <a:r>
              <a:rPr lang="zh-CN" altLang="en-US" sz="2400" b="1" dirty="0"/>
              <a:t>电性参数</a:t>
            </a:r>
            <a:r>
              <a:rPr lang="en-US" altLang="zh-CN" sz="2400" b="1" dirty="0"/>
              <a:t> </a:t>
            </a:r>
            <a:r>
              <a:rPr lang="en-US" altLang="zh-CN" b="1" dirty="0"/>
              <a:t>Electrical parameters </a:t>
            </a:r>
            <a:endParaRPr lang="zh-CN" altLang="en-US" sz="2400" b="1" dirty="0"/>
          </a:p>
        </p:txBody>
      </p:sp>
      <p:graphicFrame>
        <p:nvGraphicFramePr>
          <p:cNvPr id="2" name="对象 1"/>
          <p:cNvGraphicFramePr>
            <a:graphicFrameLocks noChangeAspect="1"/>
          </p:cNvGraphicFramePr>
          <p:nvPr/>
        </p:nvGraphicFramePr>
        <p:xfrm>
          <a:off x="696000" y="542328"/>
          <a:ext cx="10800000" cy="4862109"/>
        </p:xfrm>
        <a:graphic>
          <a:graphicData uri="http://schemas.openxmlformats.org/presentationml/2006/ole">
            <mc:AlternateContent xmlns:mc="http://schemas.openxmlformats.org/markup-compatibility/2006">
              <mc:Choice xmlns:v="urn:schemas-microsoft-com:vml" Requires="v">
                <p:oleObj spid="_x0000_s5221" name="工作表" r:id="rId1" imgW="16967200" imgH="7645400" progId="Excel.Sheet.12">
                  <p:embed/>
                </p:oleObj>
              </mc:Choice>
              <mc:Fallback>
                <p:oleObj name="工作表" r:id="rId1" imgW="16967200" imgH="7645400" progId="Excel.Sheet.12">
                  <p:embed/>
                  <p:pic>
                    <p:nvPicPr>
                      <p:cNvPr id="0" name="图片 5220"/>
                      <p:cNvPicPr/>
                      <p:nvPr/>
                    </p:nvPicPr>
                    <p:blipFill>
                      <a:blip r:embed="rId2"/>
                      <a:stretch>
                        <a:fillRect/>
                      </a:stretch>
                    </p:blipFill>
                    <p:spPr>
                      <a:xfrm>
                        <a:off x="696000" y="542328"/>
                        <a:ext cx="10800000" cy="4862109"/>
                      </a:xfrm>
                      <a:prstGeom prst="rect">
                        <a:avLst/>
                      </a:prstGeom>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41161" y="79881"/>
            <a:ext cx="4052709" cy="461665"/>
          </a:xfrm>
          <a:prstGeom prst="rect">
            <a:avLst/>
          </a:prstGeom>
          <a:noFill/>
        </p:spPr>
        <p:txBody>
          <a:bodyPr wrap="square" rtlCol="0">
            <a:spAutoFit/>
          </a:bodyPr>
          <a:lstStyle/>
          <a:p>
            <a:r>
              <a:rPr lang="zh-CN" altLang="en-US" sz="2400" b="1" dirty="0">
                <a:latin typeface="+mn-ea"/>
              </a:rPr>
              <a:t>电源</a:t>
            </a:r>
            <a:r>
              <a:rPr lang="zh-CN" altLang="en-US" sz="2400" b="1">
                <a:latin typeface="+mn-ea"/>
              </a:rPr>
              <a:t>接线</a:t>
            </a:r>
            <a:r>
              <a:rPr lang="zh-CN" altLang="en-US" sz="2400" b="1" smtClean="0">
                <a:latin typeface="+mn-ea"/>
              </a:rPr>
              <a:t>方式 </a:t>
            </a:r>
            <a:r>
              <a:rPr lang="en-US" altLang="zh-CN" b="1" smtClean="0"/>
              <a:t>Power </a:t>
            </a:r>
            <a:r>
              <a:rPr lang="en-US" altLang="zh-CN" b="1" dirty="0"/>
              <a:t>wiring mode </a:t>
            </a:r>
            <a:endParaRPr lang="zh-CN" altLang="en-US" sz="2400" b="1" dirty="0"/>
          </a:p>
        </p:txBody>
      </p:sp>
      <p:graphicFrame>
        <p:nvGraphicFramePr>
          <p:cNvPr id="6" name="对象 5"/>
          <p:cNvGraphicFramePr>
            <a:graphicFrameLocks noChangeAspect="1"/>
          </p:cNvGraphicFramePr>
          <p:nvPr/>
        </p:nvGraphicFramePr>
        <p:xfrm>
          <a:off x="696119" y="541546"/>
          <a:ext cx="10799762" cy="4692650"/>
        </p:xfrm>
        <a:graphic>
          <a:graphicData uri="http://schemas.openxmlformats.org/presentationml/2006/ole">
            <mc:AlternateContent xmlns:mc="http://schemas.openxmlformats.org/markup-compatibility/2006">
              <mc:Choice xmlns:v="urn:schemas-microsoft-com:vml" Requires="v">
                <p:oleObj spid="_x0000_s7193" name="工作表" r:id="rId1" imgW="14503400" imgH="6311900" progId="Excel.Sheet.12">
                  <p:embed/>
                </p:oleObj>
              </mc:Choice>
              <mc:Fallback>
                <p:oleObj name="工作表" r:id="rId1" imgW="14503400" imgH="6311900" progId="Excel.Sheet.12">
                  <p:embed/>
                  <p:pic>
                    <p:nvPicPr>
                      <p:cNvPr id="0" name="图片 7192"/>
                      <p:cNvPicPr/>
                      <p:nvPr/>
                    </p:nvPicPr>
                    <p:blipFill>
                      <a:blip r:embed="rId2"/>
                      <a:stretch>
                        <a:fillRect/>
                      </a:stretch>
                    </p:blipFill>
                    <p:spPr>
                      <a:xfrm>
                        <a:off x="696119" y="541546"/>
                        <a:ext cx="10799762" cy="4692650"/>
                      </a:xfrm>
                      <a:prstGeom prst="rect">
                        <a:avLst/>
                      </a:prstGeom>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52046" y="81396"/>
            <a:ext cx="4825596" cy="461665"/>
          </a:xfrm>
          <a:prstGeom prst="rect">
            <a:avLst/>
          </a:prstGeom>
          <a:noFill/>
        </p:spPr>
        <p:txBody>
          <a:bodyPr wrap="square" rtlCol="0">
            <a:spAutoFit/>
          </a:bodyPr>
          <a:lstStyle/>
          <a:p>
            <a:r>
              <a:rPr lang="zh-CN" altLang="en-US" sz="2400" b="1"/>
              <a:t>安装尺寸</a:t>
            </a:r>
            <a:r>
              <a:rPr lang="zh-CN" altLang="en-US" sz="2400" b="1" smtClean="0"/>
              <a:t>图 </a:t>
            </a:r>
            <a:r>
              <a:rPr lang="en-US" altLang="zh-CN" b="1" smtClean="0"/>
              <a:t>Installation </a:t>
            </a:r>
            <a:r>
              <a:rPr lang="en-US" altLang="zh-CN" b="1" dirty="0"/>
              <a:t>dimension </a:t>
            </a:r>
            <a:r>
              <a:rPr lang="en-US" altLang="zh-CN" b="1"/>
              <a:t>drawing </a:t>
            </a:r>
            <a:endParaRPr lang="zh-CN" altLang="en-US" sz="2400" b="1" dirty="0"/>
          </a:p>
        </p:txBody>
      </p:sp>
      <p:sp>
        <p:nvSpPr>
          <p:cNvPr id="6" name="矩形 5"/>
          <p:cNvSpPr/>
          <p:nvPr/>
        </p:nvSpPr>
        <p:spPr>
          <a:xfrm>
            <a:off x="5504332" y="5600743"/>
            <a:ext cx="1183337" cy="369332"/>
          </a:xfrm>
          <a:prstGeom prst="rect">
            <a:avLst/>
          </a:prstGeom>
        </p:spPr>
        <p:txBody>
          <a:bodyPr wrap="none">
            <a:spAutoFit/>
          </a:bodyPr>
          <a:lstStyle/>
          <a:p>
            <a:r>
              <a:rPr lang="en-US" altLang="zh-CN"/>
              <a:t>Unit</a:t>
            </a:r>
            <a:r>
              <a:rPr lang="zh-CN" altLang="en-US"/>
              <a:t>：</a:t>
            </a:r>
            <a:r>
              <a:rPr lang="en-US" altLang="zh-CN"/>
              <a:t>mm</a:t>
            </a:r>
            <a:endParaRPr lang="zh-CN" altLang="en-US"/>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37916" y="2157235"/>
            <a:ext cx="7116168" cy="254353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1160" y="772637"/>
            <a:ext cx="5760000" cy="5632311"/>
          </a:xfrm>
          <a:prstGeom prst="rect">
            <a:avLst/>
          </a:prstGeom>
          <a:noFill/>
        </p:spPr>
        <p:txBody>
          <a:bodyPr wrap="square" rtlCol="0">
            <a:spAutoFit/>
          </a:bodyPr>
          <a:lstStyle/>
          <a:p>
            <a:r>
              <a:rPr lang="zh-CN" altLang="en-US" sz="2000" smtClean="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sz="2000" smtClean="0">
                <a:latin typeface="+mn-ea"/>
              </a:rPr>
              <a:t>本</a:t>
            </a:r>
            <a:r>
              <a:rPr lang="zh-CN" altLang="zh-CN" sz="2000" dirty="0">
                <a:latin typeface="+mn-ea"/>
              </a:rPr>
              <a:t>产品主要应用于</a:t>
            </a:r>
            <a:r>
              <a:rPr lang="en-US" altLang="zh-CN" sz="2000" dirty="0">
                <a:latin typeface="+mn-ea"/>
              </a:rPr>
              <a:t>LED</a:t>
            </a:r>
            <a:r>
              <a:rPr lang="zh-CN" altLang="zh-CN" sz="2000" dirty="0">
                <a:latin typeface="+mn-ea"/>
              </a:rPr>
              <a:t>灯具</a:t>
            </a:r>
            <a:r>
              <a:rPr lang="zh-CN" altLang="en-US" sz="2000" dirty="0">
                <a:latin typeface="+mn-ea"/>
              </a:rPr>
              <a:t>（</a:t>
            </a:r>
            <a:r>
              <a:rPr lang="zh-CN" altLang="zh-CN" sz="2000" dirty="0">
                <a:latin typeface="+mn-ea"/>
              </a:rPr>
              <a:t>照明灯，景观灯</a:t>
            </a:r>
            <a:r>
              <a:rPr lang="en-US" altLang="zh-CN" sz="2000" dirty="0">
                <a:latin typeface="+mn-ea"/>
              </a:rPr>
              <a:t>, </a:t>
            </a:r>
            <a:r>
              <a:rPr lang="zh-CN" altLang="zh-CN" sz="2000" dirty="0">
                <a:latin typeface="+mn-ea"/>
              </a:rPr>
              <a:t>水底投光灯、太阳能路灯</a:t>
            </a:r>
            <a:r>
              <a:rPr lang="zh-CN" altLang="zh-CN" sz="2000">
                <a:latin typeface="+mn-ea"/>
              </a:rPr>
              <a:t>等</a:t>
            </a:r>
            <a:r>
              <a:rPr lang="zh-CN" altLang="en-US" sz="2000" smtClean="0">
                <a:latin typeface="+mn-ea"/>
              </a:rPr>
              <a:t>），整机</a:t>
            </a:r>
            <a:r>
              <a:rPr lang="zh-CN" altLang="zh-CN" sz="2000" smtClean="0">
                <a:latin typeface="+mn-ea"/>
              </a:rPr>
              <a:t>功率为</a:t>
            </a:r>
            <a:r>
              <a:rPr lang="en-US" altLang="zh-CN" sz="2000" smtClean="0">
                <a:solidFill>
                  <a:srgbClr val="FF0000"/>
                </a:solidFill>
                <a:latin typeface="+mn-ea"/>
              </a:rPr>
              <a:t>36W</a:t>
            </a:r>
            <a:r>
              <a:rPr lang="zh-CN" altLang="zh-CN" sz="2000" dirty="0">
                <a:latin typeface="+mn-ea"/>
              </a:rPr>
              <a:t>。</a:t>
            </a:r>
            <a:endParaRPr lang="en-US" altLang="zh-CN" sz="2000" dirty="0">
              <a:latin typeface="+mn-ea"/>
            </a:endParaRPr>
          </a:p>
          <a:p>
            <a:r>
              <a:rPr lang="zh-CN" altLang="en-US" sz="2000">
                <a:ln w="0"/>
                <a:effectLst>
                  <a:outerShdw blurRad="38100" dist="19050" dir="2700000" algn="tl" rotWithShape="0">
                    <a:schemeClr val="dk1">
                      <a:alpha val="40000"/>
                    </a:schemeClr>
                  </a:outerShdw>
                </a:effectLst>
                <a:latin typeface="+mn-ea"/>
                <a:sym typeface="Wingdings" panose="05000000000000000000" pitchFamily="2" charset="2"/>
              </a:rPr>
              <a:t></a:t>
            </a:r>
            <a:r>
              <a:rPr lang="zh-CN" altLang="zh-CN" sz="2000" smtClean="0">
                <a:latin typeface="+mn-ea"/>
              </a:rPr>
              <a:t>本</a:t>
            </a:r>
            <a:r>
              <a:rPr lang="zh-CN" altLang="zh-CN" sz="2000" dirty="0">
                <a:latin typeface="+mn-ea"/>
              </a:rPr>
              <a:t>产品是长形设计，操作时避免产品变形。产品两段各有两条电缆线，电源输入端是直流电输入，对应标贴纸上</a:t>
            </a:r>
            <a:r>
              <a:rPr lang="en-US" altLang="zh-CN" sz="2000">
                <a:latin typeface="+mn-ea"/>
              </a:rPr>
              <a:t>DC</a:t>
            </a:r>
            <a:r>
              <a:rPr lang="zh-CN" altLang="zh-CN" sz="2000" smtClean="0">
                <a:latin typeface="+mn-ea"/>
              </a:rPr>
              <a:t>“</a:t>
            </a:r>
            <a:r>
              <a:rPr lang="en-US" altLang="zh-CN" sz="2000" smtClean="0">
                <a:latin typeface="+mn-ea"/>
              </a:rPr>
              <a:t>+</a:t>
            </a:r>
            <a:r>
              <a:rPr lang="zh-CN" altLang="zh-CN" sz="2000" dirty="0">
                <a:latin typeface="+mn-ea"/>
              </a:rPr>
              <a:t>”和</a:t>
            </a:r>
            <a:r>
              <a:rPr lang="en-US" altLang="zh-CN" sz="2000">
                <a:latin typeface="+mn-ea"/>
              </a:rPr>
              <a:t>DC</a:t>
            </a:r>
            <a:r>
              <a:rPr lang="zh-CN" altLang="zh-CN" sz="2000" smtClean="0">
                <a:latin typeface="+mn-ea"/>
              </a:rPr>
              <a:t>“</a:t>
            </a:r>
            <a:r>
              <a:rPr lang="en-US" altLang="zh-CN" sz="2000" smtClean="0">
                <a:latin typeface="+mn-ea"/>
              </a:rPr>
              <a:t>-</a:t>
            </a:r>
            <a:r>
              <a:rPr lang="zh-CN" altLang="zh-CN" sz="2000" dirty="0">
                <a:latin typeface="+mn-ea"/>
              </a:rPr>
              <a:t>”，</a:t>
            </a:r>
            <a:endParaRPr lang="en-US" altLang="zh-CN" sz="2000" dirty="0">
              <a:latin typeface="+mn-ea"/>
            </a:endParaRPr>
          </a:p>
          <a:p>
            <a:r>
              <a:rPr lang="zh-CN" altLang="zh-CN" sz="2000" dirty="0">
                <a:latin typeface="+mn-ea"/>
              </a:rPr>
              <a:t>另一端标贴纸上标有“</a:t>
            </a:r>
            <a:r>
              <a:rPr lang="en-US" altLang="zh-CN" sz="2000" dirty="0">
                <a:latin typeface="+mn-ea"/>
              </a:rPr>
              <a:t>LED+</a:t>
            </a:r>
            <a:r>
              <a:rPr lang="zh-CN" altLang="zh-CN" sz="2000" dirty="0">
                <a:latin typeface="+mn-ea"/>
              </a:rPr>
              <a:t>”、“</a:t>
            </a:r>
            <a:r>
              <a:rPr lang="en-US" altLang="zh-CN" sz="2000" dirty="0">
                <a:latin typeface="+mn-ea"/>
              </a:rPr>
              <a:t>LED-</a:t>
            </a:r>
            <a:r>
              <a:rPr lang="zh-CN" altLang="zh-CN" sz="2000" dirty="0">
                <a:latin typeface="+mn-ea"/>
              </a:rPr>
              <a:t>”，</a:t>
            </a:r>
            <a:endParaRPr lang="en-US" altLang="zh-CN" sz="2000" dirty="0">
              <a:latin typeface="+mn-ea"/>
            </a:endParaRPr>
          </a:p>
          <a:p>
            <a:r>
              <a:rPr lang="zh-CN" altLang="zh-CN" sz="2000" dirty="0">
                <a:latin typeface="+mn-ea"/>
              </a:rPr>
              <a:t>“</a:t>
            </a:r>
            <a:r>
              <a:rPr lang="en-US" altLang="zh-CN" sz="2000" dirty="0">
                <a:latin typeface="+mn-ea"/>
              </a:rPr>
              <a:t>LED+</a:t>
            </a:r>
            <a:r>
              <a:rPr lang="zh-CN" altLang="zh-CN" sz="2000" dirty="0">
                <a:latin typeface="+mn-ea"/>
              </a:rPr>
              <a:t>”为输出正端，接</a:t>
            </a:r>
            <a:r>
              <a:rPr lang="en-US" altLang="zh-CN" sz="2000" dirty="0">
                <a:latin typeface="+mn-ea"/>
              </a:rPr>
              <a:t>LED</a:t>
            </a:r>
            <a:r>
              <a:rPr lang="zh-CN" altLang="zh-CN" sz="2000" dirty="0">
                <a:latin typeface="+mn-ea"/>
              </a:rPr>
              <a:t>正极，</a:t>
            </a:r>
            <a:endParaRPr lang="en-US" altLang="zh-CN" sz="2000" dirty="0">
              <a:latin typeface="+mn-ea"/>
            </a:endParaRPr>
          </a:p>
          <a:p>
            <a:r>
              <a:rPr lang="zh-CN" altLang="zh-CN" sz="2000" dirty="0">
                <a:latin typeface="+mn-ea"/>
              </a:rPr>
              <a:t>“</a:t>
            </a:r>
            <a:r>
              <a:rPr lang="en-US" altLang="zh-CN" sz="2000" dirty="0">
                <a:latin typeface="+mn-ea"/>
              </a:rPr>
              <a:t>LED-</a:t>
            </a:r>
            <a:r>
              <a:rPr lang="zh-CN" altLang="zh-CN" sz="2000" dirty="0">
                <a:latin typeface="+mn-ea"/>
              </a:rPr>
              <a:t>”为输出负端，接</a:t>
            </a:r>
            <a:r>
              <a:rPr lang="en-US" altLang="zh-CN" sz="2000" dirty="0">
                <a:latin typeface="+mn-ea"/>
              </a:rPr>
              <a:t>LED</a:t>
            </a:r>
            <a:r>
              <a:rPr lang="zh-CN" altLang="zh-CN" sz="2000" dirty="0">
                <a:latin typeface="+mn-ea"/>
              </a:rPr>
              <a:t>负极。</a:t>
            </a:r>
            <a:endParaRPr lang="zh-CN" altLang="zh-CN" sz="2000" dirty="0">
              <a:latin typeface="+mn-ea"/>
            </a:endParaRPr>
          </a:p>
          <a:p>
            <a:r>
              <a:rPr lang="zh-CN" altLang="zh-CN" sz="2000" dirty="0">
                <a:latin typeface="+mn-ea"/>
              </a:rPr>
              <a:t>使用时请注意安全，防止触电，避免与金属短路，必须用绝缘材料套好后方能放入灯具内。</a:t>
            </a:r>
            <a:endParaRPr lang="zh-CN" altLang="zh-CN" sz="2000" dirty="0">
              <a:latin typeface="+mn-ea"/>
            </a:endParaRPr>
          </a:p>
          <a:p>
            <a:r>
              <a:rPr lang="en-US" altLang="zh-CN" sz="2000">
                <a:latin typeface="+mn-ea"/>
              </a:rPr>
              <a:t> </a:t>
            </a:r>
            <a:endParaRPr lang="en-US" altLang="zh-CN" sz="2000" smtClean="0">
              <a:latin typeface="+mn-ea"/>
            </a:endParaRPr>
          </a:p>
          <a:p>
            <a:endParaRPr lang="zh-CN" altLang="zh-CN" sz="2000" dirty="0">
              <a:latin typeface="+mn-ea"/>
            </a:endParaRPr>
          </a:p>
          <a:p>
            <a:r>
              <a:rPr lang="zh-CN" altLang="zh-CN" sz="2000" smtClean="0">
                <a:solidFill>
                  <a:srgbClr val="FF0000"/>
                </a:solidFill>
                <a:latin typeface="+mn-ea"/>
              </a:rPr>
              <a:t>注</a:t>
            </a:r>
            <a:r>
              <a:rPr lang="zh-CN" altLang="zh-CN" sz="2000" dirty="0">
                <a:solidFill>
                  <a:srgbClr val="FF0000"/>
                </a:solidFill>
                <a:latin typeface="+mn-ea"/>
              </a:rPr>
              <a:t>：在使用本电源时，请注意区分输入端和输出端，确保正确接线，核对无误后才能通电。</a:t>
            </a:r>
            <a:endParaRPr lang="zh-CN" altLang="zh-CN" sz="2000" dirty="0">
              <a:solidFill>
                <a:srgbClr val="FF0000"/>
              </a:solidFill>
              <a:latin typeface="+mn-ea"/>
            </a:endParaRPr>
          </a:p>
          <a:p>
            <a:r>
              <a:rPr lang="zh-CN" altLang="zh-CN" sz="2000" dirty="0">
                <a:solidFill>
                  <a:srgbClr val="FF0000"/>
                </a:solidFill>
                <a:latin typeface="+mn-ea"/>
              </a:rPr>
              <a:t>注：请确保输入</a:t>
            </a:r>
            <a:r>
              <a:rPr lang="zh-CN" altLang="zh-CN" sz="2000">
                <a:solidFill>
                  <a:srgbClr val="FF0000"/>
                </a:solidFill>
                <a:latin typeface="+mn-ea"/>
              </a:rPr>
              <a:t>线</a:t>
            </a:r>
            <a:r>
              <a:rPr lang="zh-CN" altLang="zh-CN" sz="2000" smtClean="0">
                <a:solidFill>
                  <a:srgbClr val="FF0000"/>
                </a:solidFill>
                <a:latin typeface="+mn-ea"/>
              </a:rPr>
              <a:t>正负</a:t>
            </a:r>
            <a:r>
              <a:rPr lang="zh-CN" altLang="en-US" sz="2000" smtClean="0">
                <a:solidFill>
                  <a:srgbClr val="FF0000"/>
                </a:solidFill>
                <a:latin typeface="+mn-ea"/>
              </a:rPr>
              <a:t>极</a:t>
            </a:r>
            <a:r>
              <a:rPr lang="zh-CN" altLang="zh-CN" sz="2000" smtClean="0">
                <a:solidFill>
                  <a:srgbClr val="FF0000"/>
                </a:solidFill>
                <a:latin typeface="+mn-ea"/>
              </a:rPr>
              <a:t>不</a:t>
            </a:r>
            <a:r>
              <a:rPr lang="zh-CN" altLang="zh-CN" sz="2000" dirty="0">
                <a:solidFill>
                  <a:srgbClr val="FF0000"/>
                </a:solidFill>
                <a:latin typeface="+mn-ea"/>
              </a:rPr>
              <a:t>接反，确认无误，再开电源。</a:t>
            </a:r>
            <a:endParaRPr lang="zh-CN" altLang="zh-CN" sz="2000" dirty="0">
              <a:solidFill>
                <a:srgbClr val="FF0000"/>
              </a:solidFill>
              <a:latin typeface="+mn-ea"/>
            </a:endParaRPr>
          </a:p>
          <a:p>
            <a:r>
              <a:rPr lang="zh-CN" altLang="zh-CN" sz="2000" dirty="0">
                <a:solidFill>
                  <a:srgbClr val="FF0000"/>
                </a:solidFill>
                <a:latin typeface="+mn-ea"/>
              </a:rPr>
              <a:t>注：请先接好</a:t>
            </a:r>
            <a:r>
              <a:rPr lang="en-US" altLang="zh-CN" sz="2000" dirty="0">
                <a:solidFill>
                  <a:srgbClr val="FF0000"/>
                </a:solidFill>
                <a:latin typeface="+mn-ea"/>
              </a:rPr>
              <a:t>DC</a:t>
            </a:r>
            <a:r>
              <a:rPr lang="zh-CN" altLang="zh-CN" sz="2000" dirty="0">
                <a:solidFill>
                  <a:srgbClr val="FF0000"/>
                </a:solidFill>
                <a:latin typeface="+mn-ea"/>
              </a:rPr>
              <a:t>输出端的负载，确认无误，再</a:t>
            </a:r>
            <a:r>
              <a:rPr lang="zh-CN" altLang="zh-CN" sz="2000">
                <a:solidFill>
                  <a:srgbClr val="FF0000"/>
                </a:solidFill>
                <a:latin typeface="+mn-ea"/>
              </a:rPr>
              <a:t>开</a:t>
            </a:r>
            <a:r>
              <a:rPr lang="zh-CN" altLang="zh-CN" sz="2000" smtClean="0">
                <a:solidFill>
                  <a:srgbClr val="FF0000"/>
                </a:solidFill>
                <a:latin typeface="+mn-ea"/>
              </a:rPr>
              <a:t>电源</a:t>
            </a:r>
            <a:r>
              <a:rPr lang="zh-CN" altLang="en-US" sz="2000" smtClean="0">
                <a:solidFill>
                  <a:srgbClr val="FF0000"/>
                </a:solidFill>
                <a:latin typeface="+mn-ea"/>
              </a:rPr>
              <a:t>。</a:t>
            </a:r>
            <a:endParaRPr lang="en-US" altLang="zh-CN" sz="2000" smtClean="0">
              <a:solidFill>
                <a:srgbClr val="FF0000"/>
              </a:solidFill>
              <a:latin typeface="+mn-ea"/>
            </a:endParaRPr>
          </a:p>
        </p:txBody>
      </p:sp>
      <p:sp>
        <p:nvSpPr>
          <p:cNvPr id="3" name="文本框 2"/>
          <p:cNvSpPr txBox="1"/>
          <p:nvPr/>
        </p:nvSpPr>
        <p:spPr>
          <a:xfrm>
            <a:off x="6103092" y="642860"/>
            <a:ext cx="5760000" cy="6001643"/>
          </a:xfrm>
          <a:prstGeom prst="rect">
            <a:avLst/>
          </a:prstGeom>
          <a:noFill/>
        </p:spPr>
        <p:txBody>
          <a:bodyPr wrap="square" rtlCol="0">
            <a:spAutoFit/>
          </a:bodyPr>
          <a:lstStyle/>
          <a:p>
            <a:pPr>
              <a:lnSpc>
                <a:spcPct val="200000"/>
              </a:lnSpc>
            </a:pPr>
            <a:r>
              <a:rPr lang="zh-CN" altLang="en-US" sz="1200" smtClean="0">
                <a:ln w="0"/>
                <a:effectLst>
                  <a:outerShdw blurRad="38100" dist="19050" dir="2700000" algn="tl" rotWithShape="0">
                    <a:schemeClr val="dk1">
                      <a:alpha val="40000"/>
                    </a:schemeClr>
                  </a:outerShdw>
                </a:effectLst>
                <a:sym typeface="Wingdings" panose="05000000000000000000" pitchFamily="2" charset="2"/>
              </a:rPr>
              <a:t> </a:t>
            </a:r>
            <a:r>
              <a:rPr lang="en-US" altLang="zh-CN" sz="1200" smtClean="0"/>
              <a:t>The </a:t>
            </a:r>
            <a:r>
              <a:rPr lang="en-US" altLang="zh-CN" sz="1200"/>
              <a:t>product is mainly used in LED lamps (lighting, landscape lights, underwater projection lights, solar street lights, etc.), with a total power of </a:t>
            </a:r>
            <a:r>
              <a:rPr lang="en-US" altLang="zh-CN" sz="1200" smtClean="0">
                <a:solidFill>
                  <a:srgbClr val="FF0000"/>
                </a:solidFill>
              </a:rPr>
              <a:t>36W</a:t>
            </a:r>
            <a:r>
              <a:rPr lang="en-US" altLang="zh-CN" sz="1200" smtClean="0"/>
              <a:t>.</a:t>
            </a:r>
            <a:endParaRPr lang="en-US" altLang="zh-CN" sz="1200" smtClean="0"/>
          </a:p>
          <a:p>
            <a:pPr>
              <a:lnSpc>
                <a:spcPct val="200000"/>
              </a:lnSpc>
            </a:pPr>
            <a:r>
              <a:rPr lang="zh-CN" altLang="en-US" sz="1200" smtClean="0">
                <a:ln w="0"/>
                <a:effectLst>
                  <a:outerShdw blurRad="38100" dist="19050" dir="2700000" algn="tl" rotWithShape="0">
                    <a:schemeClr val="dk1">
                      <a:alpha val="40000"/>
                    </a:schemeClr>
                  </a:outerShdw>
                </a:effectLst>
                <a:sym typeface="Wingdings" panose="05000000000000000000" pitchFamily="2" charset="2"/>
              </a:rPr>
              <a:t> </a:t>
            </a:r>
            <a:r>
              <a:rPr lang="en-US" altLang="zh-CN" sz="1200" smtClean="0"/>
              <a:t>This </a:t>
            </a:r>
            <a:r>
              <a:rPr lang="en-US" altLang="zh-CN" sz="1200"/>
              <a:t>product is designed to be long and avoid deformation during operation. There are two cables in each section of the product. The power input end is DC input, corresponding to DC "V +" and DC "V -" on the label,"Led +" and "led -" are marked on the other end of the sticker,"Led +" is the output positive terminal, connected to the LED positive terminal,"Led -" is the output negative terminal, connected to the LED negative terminal.Please pay attention to safety when using, prevent electric shock, avoid short circuit with metal, and put it into the lamp only after being covered with insulating material</a:t>
            </a:r>
            <a:r>
              <a:rPr lang="en-US" altLang="zh-CN" sz="1200" smtClean="0"/>
              <a:t>.</a:t>
            </a:r>
            <a:endParaRPr lang="en-US" altLang="zh-CN" sz="1200" smtClean="0"/>
          </a:p>
          <a:p>
            <a:pPr>
              <a:lnSpc>
                <a:spcPct val="200000"/>
              </a:lnSpc>
            </a:pPr>
            <a:r>
              <a:rPr lang="en-US" altLang="zh-CN" sz="1200" smtClean="0">
                <a:solidFill>
                  <a:srgbClr val="FF0000"/>
                </a:solidFill>
              </a:rPr>
              <a:t>Note</a:t>
            </a:r>
            <a:r>
              <a:rPr lang="en-US" altLang="zh-CN" sz="1200">
                <a:solidFill>
                  <a:srgbClr val="FF0000"/>
                </a:solidFill>
              </a:rPr>
              <a:t>: when using this power supply, please pay attention to distinguish the input terminal and output terminal, ensure the correct wiring, and power on after checking.Note: please make sure that the positive and negative poles of the input line are not connected reversely, and then turn on the power supply.Note: please connect the load of DC output terminal, confirm it is correct, and then turn on the power supply.</a:t>
            </a:r>
            <a:endParaRPr lang="zh-CN" altLang="en-US" sz="1200" dirty="0">
              <a:solidFill>
                <a:srgbClr val="FF0000"/>
              </a:solidFill>
            </a:endParaRPr>
          </a:p>
        </p:txBody>
      </p:sp>
      <p:sp>
        <p:nvSpPr>
          <p:cNvPr id="4" name="文本框 3"/>
          <p:cNvSpPr txBox="1"/>
          <p:nvPr/>
        </p:nvSpPr>
        <p:spPr>
          <a:xfrm>
            <a:off x="352046" y="86840"/>
            <a:ext cx="2111829" cy="461665"/>
          </a:xfrm>
          <a:prstGeom prst="rect">
            <a:avLst/>
          </a:prstGeom>
          <a:noFill/>
        </p:spPr>
        <p:txBody>
          <a:bodyPr wrap="square" rtlCol="0">
            <a:spAutoFit/>
          </a:bodyPr>
          <a:lstStyle/>
          <a:p>
            <a:r>
              <a:rPr lang="zh-CN" altLang="en-US" sz="2400" b="1"/>
              <a:t>产品使用说明</a:t>
            </a:r>
            <a:endParaRPr lang="en-US" altLang="zh-CN" sz="2400" b="1" dirty="0"/>
          </a:p>
        </p:txBody>
      </p:sp>
      <p:sp>
        <p:nvSpPr>
          <p:cNvPr id="5" name="文本框 4"/>
          <p:cNvSpPr txBox="1"/>
          <p:nvPr/>
        </p:nvSpPr>
        <p:spPr>
          <a:xfrm>
            <a:off x="6097983" y="173928"/>
            <a:ext cx="2939142" cy="369332"/>
          </a:xfrm>
          <a:prstGeom prst="rect">
            <a:avLst/>
          </a:prstGeom>
          <a:noFill/>
        </p:spPr>
        <p:txBody>
          <a:bodyPr wrap="square" rtlCol="0">
            <a:spAutoFit/>
          </a:bodyPr>
          <a:lstStyle/>
          <a:p>
            <a:r>
              <a:rPr lang="en-US" altLang="zh-CN" b="1"/>
              <a:t>Product instructions </a:t>
            </a:r>
            <a:endParaRPr lang="en-US" altLang="zh-CN"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0873" y="95690"/>
            <a:ext cx="6893075" cy="830997"/>
          </a:xfrm>
          <a:prstGeom prst="rect">
            <a:avLst/>
          </a:prstGeom>
          <a:noFill/>
        </p:spPr>
        <p:txBody>
          <a:bodyPr wrap="square" rtlCol="0">
            <a:spAutoFit/>
          </a:bodyPr>
          <a:lstStyle/>
          <a:p>
            <a:r>
              <a:rPr lang="zh-CN" altLang="en-US" sz="2400" b="1"/>
              <a:t>常见故障及处理</a:t>
            </a:r>
            <a:r>
              <a:rPr lang="zh-CN" altLang="en-US" sz="2400" b="1" smtClean="0"/>
              <a:t>方法 </a:t>
            </a:r>
            <a:r>
              <a:rPr lang="en-US" altLang="zh-CN" b="1"/>
              <a:t>Common faults and Solutions </a:t>
            </a:r>
            <a:endParaRPr lang="en-US" altLang="zh-CN" b="1"/>
          </a:p>
          <a:p>
            <a:pPr lvl="0"/>
            <a:endParaRPr lang="en-US" altLang="zh-CN" sz="2400" b="1" dirty="0"/>
          </a:p>
        </p:txBody>
      </p:sp>
      <p:sp>
        <p:nvSpPr>
          <p:cNvPr id="5" name="文本框 4"/>
          <p:cNvSpPr txBox="1"/>
          <p:nvPr/>
        </p:nvSpPr>
        <p:spPr>
          <a:xfrm>
            <a:off x="1061757" y="700652"/>
            <a:ext cx="1852641" cy="892552"/>
          </a:xfrm>
          <a:prstGeom prst="rect">
            <a:avLst/>
          </a:prstGeom>
          <a:noFill/>
        </p:spPr>
        <p:txBody>
          <a:bodyPr wrap="square" rtlCol="0">
            <a:spAutoFit/>
          </a:bodyPr>
          <a:lstStyle/>
          <a:p>
            <a:r>
              <a:rPr lang="zh-CN" altLang="en-US" sz="2400" smtClean="0"/>
              <a:t>灯具不</a:t>
            </a:r>
            <a:r>
              <a:rPr lang="zh-CN" altLang="en-US" sz="2400"/>
              <a:t>亮☞ </a:t>
            </a:r>
            <a:endParaRPr lang="en-US" altLang="zh-CN" sz="2400" smtClean="0"/>
          </a:p>
          <a:p>
            <a:r>
              <a:rPr lang="en-US" altLang="zh-CN" sz="1400" smtClean="0"/>
              <a:t>Lamps </a:t>
            </a:r>
            <a:r>
              <a:rPr lang="en-US" altLang="zh-CN" sz="1400"/>
              <a:t>and lanterns are not </a:t>
            </a:r>
            <a:r>
              <a:rPr lang="en-US" altLang="zh-CN" sz="1400" smtClean="0"/>
              <a:t>bright</a:t>
            </a:r>
            <a:endParaRPr lang="zh-CN" altLang="en-US" sz="1400"/>
          </a:p>
        </p:txBody>
      </p:sp>
      <p:sp>
        <p:nvSpPr>
          <p:cNvPr id="8" name="文本框 7"/>
          <p:cNvSpPr txBox="1"/>
          <p:nvPr/>
        </p:nvSpPr>
        <p:spPr>
          <a:xfrm>
            <a:off x="1061757" y="4100958"/>
            <a:ext cx="1703560" cy="677108"/>
          </a:xfrm>
          <a:prstGeom prst="rect">
            <a:avLst/>
          </a:prstGeom>
          <a:noFill/>
        </p:spPr>
        <p:txBody>
          <a:bodyPr wrap="square" rtlCol="0">
            <a:spAutoFit/>
          </a:bodyPr>
          <a:lstStyle/>
          <a:p>
            <a:r>
              <a:rPr lang="zh-CN" altLang="en-US" sz="2400" smtClean="0"/>
              <a:t>灯具抖</a:t>
            </a:r>
            <a:r>
              <a:rPr lang="zh-CN" altLang="en-US" sz="2400"/>
              <a:t>闪☞     </a:t>
            </a:r>
            <a:r>
              <a:rPr lang="en-US" altLang="zh-CN" sz="1400" smtClean="0"/>
              <a:t>Lighting </a:t>
            </a:r>
            <a:r>
              <a:rPr lang="en-US" altLang="zh-CN" sz="1400"/>
              <a:t>flicker</a:t>
            </a:r>
            <a:endParaRPr lang="zh-CN" altLang="en-US" sz="1400"/>
          </a:p>
        </p:txBody>
      </p:sp>
      <p:sp>
        <p:nvSpPr>
          <p:cNvPr id="13" name="文本框 12"/>
          <p:cNvSpPr txBox="1"/>
          <p:nvPr/>
        </p:nvSpPr>
        <p:spPr>
          <a:xfrm>
            <a:off x="3225670" y="700652"/>
            <a:ext cx="7889634" cy="3354765"/>
          </a:xfrm>
          <a:prstGeom prst="rect">
            <a:avLst/>
          </a:prstGeom>
          <a:noFill/>
        </p:spPr>
        <p:txBody>
          <a:bodyPr wrap="square" rtlCol="0">
            <a:spAutoFit/>
          </a:bodyPr>
          <a:lstStyle/>
          <a:p>
            <a:pPr lvl="0"/>
            <a:r>
              <a:rPr lang="zh-CN" altLang="zh-CN" sz="1600"/>
              <a:t>请切断</a:t>
            </a:r>
            <a:r>
              <a:rPr lang="en-US" altLang="zh-CN" sz="1600"/>
              <a:t>DC</a:t>
            </a:r>
            <a:r>
              <a:rPr lang="zh-CN" altLang="zh-CN" sz="1600"/>
              <a:t>输入端并检查</a:t>
            </a:r>
            <a:r>
              <a:rPr lang="zh-CN" altLang="zh-CN" sz="1600" smtClean="0"/>
              <a:t>：</a:t>
            </a:r>
            <a:endParaRPr lang="en-US" altLang="zh-CN" sz="1600" smtClean="0"/>
          </a:p>
          <a:p>
            <a:pPr lvl="0"/>
            <a:r>
              <a:rPr lang="en-US" altLang="zh-CN" sz="1400"/>
              <a:t>Please cut off the DC input and check</a:t>
            </a:r>
            <a:r>
              <a:rPr lang="en-US" altLang="zh-CN" sz="1400" smtClean="0"/>
              <a:t>:</a:t>
            </a:r>
            <a:endParaRPr lang="en-US" altLang="zh-CN" sz="1400" smtClean="0"/>
          </a:p>
          <a:p>
            <a:pPr lvl="0"/>
            <a:endParaRPr lang="zh-CN" altLang="zh-CN" sz="400"/>
          </a:p>
          <a:p>
            <a:r>
              <a:rPr lang="en-US" altLang="zh-CN" sz="1600"/>
              <a:t>1.DC</a:t>
            </a:r>
            <a:r>
              <a:rPr lang="zh-CN" altLang="zh-CN" sz="1600"/>
              <a:t>输出端</a:t>
            </a:r>
            <a:r>
              <a:rPr lang="zh-CN" altLang="en-US" sz="1600"/>
              <a:t>是否</a:t>
            </a:r>
            <a:r>
              <a:rPr lang="zh-CN" altLang="zh-CN" sz="1600"/>
              <a:t>接触不良</a:t>
            </a:r>
            <a:r>
              <a:rPr lang="zh-CN" altLang="en-US" sz="1600" smtClean="0"/>
              <a:t>；</a:t>
            </a:r>
            <a:endParaRPr lang="en-US" altLang="zh-CN" sz="1600" smtClean="0"/>
          </a:p>
          <a:p>
            <a:r>
              <a:rPr lang="en-US" altLang="zh-CN" sz="1400" smtClean="0"/>
              <a:t>Whether </a:t>
            </a:r>
            <a:r>
              <a:rPr lang="en-US" altLang="zh-CN" sz="1400"/>
              <a:t>the DC output terminal is in poor contact</a:t>
            </a:r>
            <a:r>
              <a:rPr lang="en-US" altLang="zh-CN" sz="1400" smtClean="0"/>
              <a:t>;</a:t>
            </a:r>
            <a:endParaRPr lang="en-US" altLang="zh-CN" sz="1400" smtClean="0"/>
          </a:p>
          <a:p>
            <a:endParaRPr lang="zh-CN" altLang="zh-CN" sz="500" smtClean="0"/>
          </a:p>
          <a:p>
            <a:r>
              <a:rPr lang="en-US" altLang="zh-CN" sz="1600" smtClean="0"/>
              <a:t>2.DC</a:t>
            </a:r>
            <a:r>
              <a:rPr lang="zh-CN" altLang="zh-CN" sz="1600"/>
              <a:t>输出端正负极是否接</a:t>
            </a:r>
            <a:r>
              <a:rPr lang="zh-CN" altLang="zh-CN" sz="1600" smtClean="0"/>
              <a:t>反</a:t>
            </a:r>
            <a:r>
              <a:rPr lang="zh-CN" altLang="en-US" sz="1600" smtClean="0"/>
              <a:t>；</a:t>
            </a:r>
            <a:endParaRPr lang="en-US" altLang="zh-CN" sz="1600" smtClean="0"/>
          </a:p>
          <a:p>
            <a:r>
              <a:rPr lang="en-US" altLang="zh-CN" sz="1400" smtClean="0"/>
              <a:t>Whether </a:t>
            </a:r>
            <a:r>
              <a:rPr lang="en-US" altLang="zh-CN" sz="1400"/>
              <a:t>the positive and negative poles of DC output end are connected reversely;</a:t>
            </a:r>
            <a:endParaRPr lang="zh-CN" altLang="zh-CN" sz="1400"/>
          </a:p>
          <a:p>
            <a:endParaRPr lang="en-US" altLang="zh-CN" sz="500" smtClean="0"/>
          </a:p>
          <a:p>
            <a:r>
              <a:rPr lang="en-US" altLang="zh-CN" sz="1600" smtClean="0"/>
              <a:t>3.DC</a:t>
            </a:r>
            <a:r>
              <a:rPr lang="zh-CN" altLang="zh-CN" sz="1600"/>
              <a:t>输入端</a:t>
            </a:r>
            <a:r>
              <a:rPr lang="zh-CN" altLang="en-US" sz="1600"/>
              <a:t>是否</a:t>
            </a:r>
            <a:r>
              <a:rPr lang="zh-CN" altLang="zh-CN" sz="1600"/>
              <a:t>接触不良</a:t>
            </a:r>
            <a:r>
              <a:rPr lang="zh-CN" altLang="en-US" sz="1600" smtClean="0"/>
              <a:t>；</a:t>
            </a:r>
            <a:endParaRPr lang="en-US" altLang="zh-CN" sz="1600" smtClean="0"/>
          </a:p>
          <a:p>
            <a:r>
              <a:rPr lang="en-US" altLang="zh-CN" sz="1400" smtClean="0"/>
              <a:t>Whether </a:t>
            </a:r>
            <a:r>
              <a:rPr lang="en-US" altLang="zh-CN" sz="1400"/>
              <a:t>the DC input is in poor contact</a:t>
            </a:r>
            <a:r>
              <a:rPr lang="en-US" altLang="zh-CN" sz="1400" smtClean="0"/>
              <a:t>;</a:t>
            </a:r>
            <a:endParaRPr lang="en-US" altLang="zh-CN" sz="1400" smtClean="0"/>
          </a:p>
          <a:p>
            <a:endParaRPr lang="zh-CN" altLang="zh-CN" sz="500"/>
          </a:p>
          <a:p>
            <a:r>
              <a:rPr lang="en-US" altLang="zh-CN" sz="1600"/>
              <a:t>4.DC</a:t>
            </a:r>
            <a:r>
              <a:rPr lang="zh-CN" altLang="zh-CN" sz="1600"/>
              <a:t>输入供电电源，功率是否够大，能否正常带的</a:t>
            </a:r>
            <a:r>
              <a:rPr lang="zh-CN" altLang="zh-CN" sz="1600" smtClean="0"/>
              <a:t>起</a:t>
            </a:r>
            <a:r>
              <a:rPr lang="en-US" altLang="zh-CN" sz="1600" smtClean="0">
                <a:solidFill>
                  <a:srgbClr val="FF0000"/>
                </a:solidFill>
              </a:rPr>
              <a:t>36W</a:t>
            </a:r>
            <a:r>
              <a:rPr lang="zh-CN" altLang="zh-CN" sz="1600"/>
              <a:t>负载</a:t>
            </a:r>
            <a:r>
              <a:rPr lang="zh-CN" altLang="zh-CN" sz="1600" smtClean="0"/>
              <a:t>。</a:t>
            </a:r>
            <a:endParaRPr lang="en-US" altLang="zh-CN" sz="1600" smtClean="0"/>
          </a:p>
          <a:p>
            <a:r>
              <a:rPr lang="en-US" altLang="zh-CN" sz="1400" smtClean="0"/>
              <a:t>Whether </a:t>
            </a:r>
            <a:r>
              <a:rPr lang="en-US" altLang="zh-CN" sz="1400"/>
              <a:t>the power of DC input power supply is large enough and whether it can normally carry </a:t>
            </a:r>
            <a:r>
              <a:rPr lang="en-US" altLang="zh-CN" sz="1400" smtClean="0">
                <a:solidFill>
                  <a:srgbClr val="FF0000"/>
                </a:solidFill>
              </a:rPr>
              <a:t>36W</a:t>
            </a:r>
            <a:r>
              <a:rPr lang="en-US" altLang="zh-CN" sz="1400" smtClean="0"/>
              <a:t> </a:t>
            </a:r>
            <a:r>
              <a:rPr lang="en-US" altLang="zh-CN" sz="1400"/>
              <a:t>load</a:t>
            </a:r>
            <a:r>
              <a:rPr lang="en-US" altLang="zh-CN" sz="1400" smtClean="0"/>
              <a:t>.</a:t>
            </a:r>
            <a:endParaRPr lang="en-US" altLang="zh-CN" sz="1400" smtClean="0"/>
          </a:p>
          <a:p>
            <a:endParaRPr lang="zh-CN" altLang="zh-CN" sz="500"/>
          </a:p>
          <a:p>
            <a:r>
              <a:rPr lang="zh-CN" altLang="zh-CN" sz="1600"/>
              <a:t>排除以上故障后再测试</a:t>
            </a:r>
            <a:r>
              <a:rPr lang="zh-CN" altLang="zh-CN" sz="1600" smtClean="0"/>
              <a:t>。</a:t>
            </a:r>
            <a:endParaRPr lang="en-US" altLang="zh-CN" sz="1600" smtClean="0"/>
          </a:p>
          <a:p>
            <a:r>
              <a:rPr lang="en-US" altLang="zh-CN" sz="1400"/>
              <a:t>Remove the above faults before testing</a:t>
            </a:r>
            <a:r>
              <a:rPr lang="en-US" altLang="zh-CN" sz="1400" smtClean="0"/>
              <a:t>.</a:t>
            </a:r>
            <a:endParaRPr lang="en-US" altLang="zh-CN" sz="1400"/>
          </a:p>
        </p:txBody>
      </p:sp>
      <p:sp>
        <p:nvSpPr>
          <p:cNvPr id="14" name="文本框 13"/>
          <p:cNvSpPr txBox="1"/>
          <p:nvPr/>
        </p:nvSpPr>
        <p:spPr>
          <a:xfrm>
            <a:off x="3225669" y="4100958"/>
            <a:ext cx="6552834" cy="1631216"/>
          </a:xfrm>
          <a:prstGeom prst="rect">
            <a:avLst/>
          </a:prstGeom>
          <a:noFill/>
        </p:spPr>
        <p:txBody>
          <a:bodyPr wrap="square" rtlCol="0">
            <a:spAutoFit/>
          </a:bodyPr>
          <a:lstStyle/>
          <a:p>
            <a:r>
              <a:rPr lang="zh-CN" altLang="zh-CN" sz="1600"/>
              <a:t>请切断</a:t>
            </a:r>
            <a:r>
              <a:rPr lang="en-US" altLang="zh-CN" sz="1600"/>
              <a:t>DC</a:t>
            </a:r>
            <a:r>
              <a:rPr lang="zh-CN" altLang="zh-CN" sz="1600"/>
              <a:t>输入端，检查</a:t>
            </a:r>
            <a:r>
              <a:rPr lang="en-US" altLang="zh-CN" sz="1600"/>
              <a:t>DC</a:t>
            </a:r>
            <a:r>
              <a:rPr lang="zh-CN" altLang="zh-CN" sz="1600"/>
              <a:t>输出端</a:t>
            </a:r>
            <a:r>
              <a:rPr lang="zh-CN" altLang="zh-CN" sz="1600" smtClean="0"/>
              <a:t>：</a:t>
            </a:r>
            <a:endParaRPr lang="en-US" altLang="zh-CN" sz="1600" smtClean="0"/>
          </a:p>
          <a:p>
            <a:r>
              <a:rPr lang="en-US" altLang="zh-CN" sz="1400"/>
              <a:t>Please cut off the DC input and check the DC output:</a:t>
            </a:r>
            <a:endParaRPr lang="en-US" altLang="zh-CN" sz="1400"/>
          </a:p>
          <a:p>
            <a:endParaRPr lang="zh-CN" altLang="zh-CN" sz="500"/>
          </a:p>
          <a:p>
            <a:r>
              <a:rPr lang="en-US" altLang="zh-CN" sz="1600"/>
              <a:t>1.</a:t>
            </a:r>
            <a:r>
              <a:rPr lang="zh-CN" altLang="zh-CN" sz="1600"/>
              <a:t>有无过载、超载</a:t>
            </a:r>
            <a:r>
              <a:rPr lang="zh-CN" altLang="en-US" sz="1600" smtClean="0"/>
              <a:t>；</a:t>
            </a:r>
            <a:endParaRPr lang="en-US" altLang="zh-CN" sz="1600" smtClean="0"/>
          </a:p>
          <a:p>
            <a:r>
              <a:rPr lang="en-US" altLang="zh-CN" sz="1400" smtClean="0"/>
              <a:t> </a:t>
            </a:r>
            <a:r>
              <a:rPr lang="en-US" altLang="zh-CN" sz="1400"/>
              <a:t>Whether there is overload or overload;</a:t>
            </a:r>
            <a:endParaRPr lang="en-US" altLang="zh-CN" sz="1400"/>
          </a:p>
          <a:p>
            <a:endParaRPr lang="zh-CN" altLang="zh-CN" sz="500"/>
          </a:p>
          <a:p>
            <a:r>
              <a:rPr lang="en-US" altLang="zh-CN" sz="1600"/>
              <a:t>2.</a:t>
            </a:r>
            <a:r>
              <a:rPr lang="zh-CN" altLang="zh-CN" sz="1600"/>
              <a:t>电源设计参数与实际使用参数不符</a:t>
            </a:r>
            <a:r>
              <a:rPr lang="zh-CN" altLang="zh-CN" sz="1600" smtClean="0"/>
              <a:t>。</a:t>
            </a:r>
            <a:endParaRPr lang="en-US" altLang="zh-CN" sz="1600" smtClean="0"/>
          </a:p>
          <a:p>
            <a:r>
              <a:rPr lang="en-US" altLang="zh-CN" sz="1400" smtClean="0"/>
              <a:t>The </a:t>
            </a:r>
            <a:r>
              <a:rPr lang="en-US" altLang="zh-CN" sz="1400"/>
              <a:t>power supply design parameters are inconsistent with the actual use parameters.</a:t>
            </a:r>
            <a:endParaRPr lang="zh-CN" altLang="zh-CN" sz="1400" dirty="0"/>
          </a:p>
        </p:txBody>
      </p:sp>
      <p:sp>
        <p:nvSpPr>
          <p:cNvPr id="4" name="文本框 3"/>
          <p:cNvSpPr txBox="1"/>
          <p:nvPr/>
        </p:nvSpPr>
        <p:spPr>
          <a:xfrm>
            <a:off x="811481" y="5854535"/>
            <a:ext cx="10569039" cy="738664"/>
          </a:xfrm>
          <a:prstGeom prst="rect">
            <a:avLst/>
          </a:prstGeom>
          <a:noFill/>
        </p:spPr>
        <p:txBody>
          <a:bodyPr wrap="square" rtlCol="0">
            <a:spAutoFit/>
          </a:bodyPr>
          <a:lstStyle/>
          <a:p>
            <a:r>
              <a:rPr lang="zh-CN" altLang="en-US" sz="1400" smtClean="0"/>
              <a:t>注：产品在使用过程当中如遇到其它疑问和问题，请及时与我司沟通、反馈不良信息，我司将积极助贵公司解决好问题。</a:t>
            </a:r>
            <a:endParaRPr lang="en-US" altLang="zh-CN" sz="1400" smtClean="0"/>
          </a:p>
          <a:p>
            <a:r>
              <a:rPr lang="en-US" altLang="zh-CN" sz="1400"/>
              <a:t>Note: in case of any other questions and problems during the use of the product, please communicate with our company in time and feed back the bad information. Our company will actively help your company to solve the problems.</a:t>
            </a:r>
            <a:endParaRPr lang="zh-CN" altLang="en-US" sz="140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5185</Words>
  <Application>WPS 演示</Application>
  <PresentationFormat>宽屏</PresentationFormat>
  <Paragraphs>141</Paragraphs>
  <Slides>8</Slides>
  <Notes>0</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3</vt:i4>
      </vt:variant>
      <vt:variant>
        <vt:lpstr>幻灯片标题</vt:lpstr>
      </vt:variant>
      <vt:variant>
        <vt:i4>8</vt:i4>
      </vt:variant>
    </vt:vector>
  </HeadingPairs>
  <TitlesOfParts>
    <vt:vector size="19" baseType="lpstr">
      <vt:lpstr>Arial</vt:lpstr>
      <vt:lpstr>宋体</vt:lpstr>
      <vt:lpstr>Wingdings</vt:lpstr>
      <vt:lpstr>微软雅黑</vt:lpstr>
      <vt:lpstr>Calibri Light</vt:lpstr>
      <vt:lpstr>Calibri</vt:lpstr>
      <vt:lpstr>Arial Unicode MS</vt:lpstr>
      <vt:lpstr>Office 主题</vt:lpstr>
      <vt:lpstr>Excel.Sheet.12</vt:lpstr>
      <vt:lpstr>Excel.Sheet.12</vt:lpstr>
      <vt:lpstr>Excel.Sheet.12</vt:lpstr>
      <vt:lpstr>深圳市金驹科技有限公司 Shenzhen Jinju Technology Co, Ltd.</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深圳市金驹科技有限公司 Shenzhen Jinju Technology Co, Ltd.</dc:title>
  <dc:creator>AutoBVT</dc:creator>
  <cp:lastModifiedBy>Administrator</cp:lastModifiedBy>
  <cp:revision>193</cp:revision>
  <dcterms:created xsi:type="dcterms:W3CDTF">2020-03-21T07:32:00Z</dcterms:created>
  <dcterms:modified xsi:type="dcterms:W3CDTF">2021-01-09T11:02:36Z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